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  <p:sldMasterId id="2147483802" r:id="rId6"/>
  </p:sldMasterIdLst>
  <p:notesMasterIdLst>
    <p:notesMasterId r:id="rId68"/>
  </p:notesMasterIdLst>
  <p:handoutMasterIdLst>
    <p:handoutMasterId r:id="rId69"/>
  </p:handoutMasterIdLst>
  <p:sldIdLst>
    <p:sldId id="256" r:id="rId7"/>
    <p:sldId id="257" r:id="rId8"/>
    <p:sldId id="271" r:id="rId9"/>
    <p:sldId id="258" r:id="rId10"/>
    <p:sldId id="300" r:id="rId11"/>
    <p:sldId id="303" r:id="rId12"/>
    <p:sldId id="272" r:id="rId13"/>
    <p:sldId id="273" r:id="rId14"/>
    <p:sldId id="262" r:id="rId15"/>
    <p:sldId id="263" r:id="rId16"/>
    <p:sldId id="264" r:id="rId17"/>
    <p:sldId id="268" r:id="rId18"/>
    <p:sldId id="269" r:id="rId19"/>
    <p:sldId id="321" r:id="rId20"/>
    <p:sldId id="313" r:id="rId21"/>
    <p:sldId id="270" r:id="rId22"/>
    <p:sldId id="274" r:id="rId23"/>
    <p:sldId id="277" r:id="rId24"/>
    <p:sldId id="278" r:id="rId25"/>
    <p:sldId id="320" r:id="rId26"/>
    <p:sldId id="279" r:id="rId27"/>
    <p:sldId id="310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314" r:id="rId36"/>
    <p:sldId id="301" r:id="rId37"/>
    <p:sldId id="287" r:id="rId38"/>
    <p:sldId id="288" r:id="rId39"/>
    <p:sldId id="311" r:id="rId40"/>
    <p:sldId id="307" r:id="rId41"/>
    <p:sldId id="289" r:id="rId42"/>
    <p:sldId id="290" r:id="rId43"/>
    <p:sldId id="328" r:id="rId44"/>
    <p:sldId id="275" r:id="rId45"/>
    <p:sldId id="291" r:id="rId46"/>
    <p:sldId id="312" r:id="rId47"/>
    <p:sldId id="292" r:id="rId48"/>
    <p:sldId id="304" r:id="rId49"/>
    <p:sldId id="305" r:id="rId50"/>
    <p:sldId id="298" r:id="rId51"/>
    <p:sldId id="322" r:id="rId52"/>
    <p:sldId id="323" r:id="rId53"/>
    <p:sldId id="324" r:id="rId54"/>
    <p:sldId id="325" r:id="rId55"/>
    <p:sldId id="326" r:id="rId56"/>
    <p:sldId id="327" r:id="rId57"/>
    <p:sldId id="276" r:id="rId58"/>
    <p:sldId id="296" r:id="rId59"/>
    <p:sldId id="329" r:id="rId60"/>
    <p:sldId id="330" r:id="rId61"/>
    <p:sldId id="297" r:id="rId62"/>
    <p:sldId id="316" r:id="rId63"/>
    <p:sldId id="315" r:id="rId64"/>
    <p:sldId id="317" r:id="rId65"/>
    <p:sldId id="318" r:id="rId66"/>
    <p:sldId id="319" r:id="rId6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300"/>
            <p14:sldId id="303"/>
            <p14:sldId id="272"/>
            <p14:sldId id="273"/>
            <p14:sldId id="262"/>
            <p14:sldId id="263"/>
            <p14:sldId id="264"/>
            <p14:sldId id="268"/>
            <p14:sldId id="269"/>
            <p14:sldId id="321"/>
            <p14:sldId id="313"/>
            <p14:sldId id="270"/>
            <p14:sldId id="274"/>
            <p14:sldId id="277"/>
            <p14:sldId id="278"/>
            <p14:sldId id="320"/>
            <p14:sldId id="279"/>
            <p14:sldId id="310"/>
            <p14:sldId id="280"/>
            <p14:sldId id="281"/>
            <p14:sldId id="282"/>
            <p14:sldId id="283"/>
            <p14:sldId id="284"/>
            <p14:sldId id="285"/>
            <p14:sldId id="286"/>
            <p14:sldId id="314"/>
            <p14:sldId id="301"/>
            <p14:sldId id="287"/>
            <p14:sldId id="288"/>
            <p14:sldId id="311"/>
            <p14:sldId id="307"/>
            <p14:sldId id="289"/>
            <p14:sldId id="290"/>
            <p14:sldId id="328"/>
            <p14:sldId id="275"/>
            <p14:sldId id="291"/>
            <p14:sldId id="312"/>
            <p14:sldId id="292"/>
            <p14:sldId id="304"/>
            <p14:sldId id="305"/>
            <p14:sldId id="298"/>
            <p14:sldId id="322"/>
            <p14:sldId id="323"/>
            <p14:sldId id="324"/>
            <p14:sldId id="325"/>
            <p14:sldId id="326"/>
            <p14:sldId id="327"/>
            <p14:sldId id="276"/>
            <p14:sldId id="296"/>
            <p14:sldId id="329"/>
            <p14:sldId id="330"/>
            <p14:sldId id="297"/>
            <p14:sldId id="316"/>
            <p14:sldId id="315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1" autoAdjust="0"/>
    <p:restoredTop sz="84929" autoAdjust="0"/>
  </p:normalViewPr>
  <p:slideViewPr>
    <p:cSldViewPr>
      <p:cViewPr varScale="1">
        <p:scale>
          <a:sx n="61" d="100"/>
          <a:sy n="61" d="100"/>
        </p:scale>
        <p:origin x="633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2017/5/17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91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5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437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李新亮，高超声速</a:t>
            </a:r>
            <a:r>
              <a:rPr lang="en-US" altLang="zh-CN" dirty="0" smtClean="0"/>
              <a:t>DNS</a:t>
            </a:r>
          </a:p>
          <a:p>
            <a:r>
              <a:rPr lang="en-US" altLang="zh-CN" dirty="0" smtClean="0"/>
              <a:t>Paul</a:t>
            </a:r>
            <a:r>
              <a:rPr lang="en-US" altLang="zh-CN" baseline="0" dirty="0" smtClean="0"/>
              <a:t> Tucker, </a:t>
            </a:r>
            <a:r>
              <a:rPr lang="zh-CN" altLang="en-US" baseline="0" smtClean="0"/>
              <a:t>高阶</a:t>
            </a:r>
            <a:r>
              <a:rPr lang="en-US" altLang="zh-CN" baseline="0" smtClean="0"/>
              <a:t>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北航李晓东</a:t>
            </a:r>
            <a:r>
              <a:rPr lang="en-US" altLang="zh-CN" dirty="0" smtClean="0"/>
              <a:t>DES</a:t>
            </a:r>
          </a:p>
          <a:p>
            <a:r>
              <a:rPr lang="zh-CN" altLang="en-US" dirty="0" smtClean="0"/>
              <a:t>周成</a:t>
            </a:r>
            <a:r>
              <a:rPr lang="en-US" altLang="zh-CN" dirty="0" smtClean="0"/>
              <a:t>2D 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9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可实现性</a:t>
            </a:r>
            <a:r>
              <a:rPr lang="en-US" altLang="zh-CN" dirty="0" smtClean="0"/>
              <a:t>:</a:t>
            </a:r>
            <a:r>
              <a:rPr lang="zh-CN" altLang="en-US" dirty="0" smtClean="0"/>
              <a:t>亚格子</a:t>
            </a:r>
            <a:r>
              <a:rPr lang="en-US" altLang="zh-CN" dirty="0" smtClean="0"/>
              <a:t>k&gt;0</a:t>
            </a:r>
            <a:r>
              <a:rPr lang="zh-CN" altLang="en-US" dirty="0" smtClean="0"/>
              <a:t>，实际上有更严格的要求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22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133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5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9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535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632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054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17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957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284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6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7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2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wmf"/><Relationship Id="rId11" Type="http://schemas.openxmlformats.org/officeDocument/2006/relationships/image" Target="../media/image28.w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8.bin"/><Relationship Id="rId4" Type="http://schemas.openxmlformats.org/officeDocument/2006/relationships/image" Target="../media/image25.wmf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2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6.wmf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47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0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19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6.png"/><Relationship Id="rId4" Type="http://schemas.openxmlformats.org/officeDocument/2006/relationships/image" Target="../media/image7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</a:t>
            </a:r>
            <a:r>
              <a:rPr lang="zh-CN" altLang="zh-CN" dirty="0" smtClean="0"/>
              <a:t>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高</a:t>
            </a:r>
            <a:r>
              <a:rPr lang="zh-CN" altLang="zh-CN" dirty="0"/>
              <a:t>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smtClean="0"/>
              <a:t>2017.5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通量重构方法（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lux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econstruction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orrection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2007 </a:t>
            </a:r>
          </a:p>
          <a:p>
            <a:r>
              <a:rPr lang="zh-CN" altLang="en-US" dirty="0" smtClean="0"/>
              <a:t>节点型有限单元法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通量重构方法（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6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最终形式：在每个单元内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9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792126"/>
              </p:ext>
            </p:extLst>
          </p:nvPr>
        </p:nvGraphicFramePr>
        <p:xfrm>
          <a:off x="2699792" y="178990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6" name="Equation" r:id="rId3" imgW="1688367" imgH="393529" progId="Equation.DSMT4">
                  <p:embed/>
                </p:oleObj>
              </mc:Choice>
              <mc:Fallback>
                <p:oleObj name="Equation" r:id="rId3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178990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6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曲边网格处理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直边</a:t>
            </a:r>
            <a:r>
              <a:rPr lang="zh-CN" altLang="en-US" dirty="0" smtClean="0"/>
              <a:t>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网格稀疏</a:t>
            </a:r>
            <a:endParaRPr lang="en-US" altLang="zh-CN" dirty="0" smtClean="0"/>
          </a:p>
          <a:p>
            <a:pPr lvl="1"/>
            <a:r>
              <a:rPr lang="zh-CN" altLang="en-US" dirty="0"/>
              <a:t>法</a:t>
            </a:r>
            <a:r>
              <a:rPr lang="zh-CN" altLang="en-US" dirty="0" smtClean="0"/>
              <a:t>向量、面积等误差</a:t>
            </a:r>
            <a:endParaRPr lang="en-US" altLang="zh-CN" dirty="0" smtClean="0"/>
          </a:p>
          <a:p>
            <a:r>
              <a:rPr lang="zh-CN" altLang="en-US" dirty="0"/>
              <a:t>曲边</a:t>
            </a:r>
            <a:r>
              <a:rPr lang="zh-CN" altLang="en-US" dirty="0" smtClean="0"/>
              <a:t>网格修正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3141553"/>
            <a:ext cx="4049395" cy="359981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80" y="3140968"/>
            <a:ext cx="404939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计算程序</a:t>
            </a:r>
            <a:r>
              <a:rPr lang="en-US" altLang="zh-CN" dirty="0" smtClean="0"/>
              <a:t>MUSIC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</a:t>
            </a:r>
            <a:r>
              <a:rPr lang="zh-CN" altLang="en-US" dirty="0"/>
              <a:t>物理</a:t>
            </a:r>
            <a:r>
              <a:rPr lang="zh-CN" altLang="en-US" dirty="0" smtClean="0"/>
              <a:t>场模拟程序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2"/>
                </a:solidFill>
              </a:rPr>
              <a:t>Mu</a:t>
            </a:r>
            <a:r>
              <a:rPr lang="en-US" altLang="zh-CN" dirty="0" smtClean="0"/>
              <a:t>ltiphysics </a:t>
            </a:r>
            <a:r>
              <a:rPr lang="en-US" altLang="zh-CN" dirty="0" smtClean="0">
                <a:solidFill>
                  <a:schemeClr val="tx2"/>
                </a:solidFill>
              </a:rPr>
              <a:t>Si</a:t>
            </a:r>
            <a:r>
              <a:rPr lang="en-US" altLang="zh-CN" dirty="0" smtClean="0"/>
              <a:t>mulation </a:t>
            </a:r>
            <a:r>
              <a:rPr lang="en-US" altLang="zh-CN" dirty="0" smtClean="0">
                <a:solidFill>
                  <a:schemeClr val="tx2"/>
                </a:solidFill>
              </a:rPr>
              <a:t>C</a:t>
            </a:r>
            <a:r>
              <a:rPr lang="en-US" altLang="zh-CN" dirty="0" smtClean="0"/>
              <a:t>ode</a:t>
            </a:r>
          </a:p>
          <a:p>
            <a:pPr lvl="1"/>
            <a:r>
              <a:rPr lang="zh-CN" altLang="en-US" dirty="0" smtClean="0"/>
              <a:t>基于</a:t>
            </a:r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原始版本由</a:t>
            </a:r>
            <a:r>
              <a:rPr lang="en-US" altLang="zh-CN" dirty="0" smtClean="0"/>
              <a:t>ZJ Wang</a:t>
            </a:r>
            <a:r>
              <a:rPr lang="zh-CN" altLang="en-US" dirty="0" smtClean="0"/>
              <a:t>教授课题组开发</a:t>
            </a:r>
            <a:endParaRPr lang="en-US" altLang="zh-CN" dirty="0" smtClean="0"/>
          </a:p>
          <a:p>
            <a:r>
              <a:rPr lang="zh-CN" altLang="en-US" dirty="0" smtClean="0"/>
              <a:t>现代化程序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编写，使用</a:t>
            </a:r>
            <a:r>
              <a:rPr lang="en-US" altLang="zh-CN" dirty="0" err="1" smtClean="0"/>
              <a:t>Petsc</a:t>
            </a:r>
            <a:r>
              <a:rPr lang="zh-CN" altLang="en-US" dirty="0" smtClean="0"/>
              <a:t>等第三方库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预留多物理场求解接口</a:t>
            </a:r>
            <a:endParaRPr lang="en-US" altLang="zh-CN" dirty="0" smtClean="0"/>
          </a:p>
          <a:p>
            <a:r>
              <a:rPr lang="zh-CN" altLang="en-US" dirty="0" smtClean="0"/>
              <a:t>并行计算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MPI</a:t>
            </a:r>
            <a:r>
              <a:rPr lang="zh-CN" altLang="en-US" dirty="0" smtClean="0"/>
              <a:t>，支持大规模并行（目前最多使用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进程并行）</a:t>
            </a:r>
            <a:endParaRPr lang="en-US" altLang="zh-CN" dirty="0" smtClean="0"/>
          </a:p>
          <a:p>
            <a:r>
              <a:rPr lang="zh-CN" altLang="en-US" dirty="0" smtClean="0"/>
              <a:t>新型数值方法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hp</a:t>
            </a:r>
            <a:r>
              <a:rPr lang="en-US" altLang="zh-CN" dirty="0" smtClean="0"/>
              <a:t> adaptation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2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356992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6593" r="8047" b="2560"/>
          <a:stretch/>
        </p:blipFill>
        <p:spPr bwMode="auto">
          <a:xfrm>
            <a:off x="5585367" y="9778"/>
            <a:ext cx="3595145" cy="32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“可实现性” </a:t>
            </a:r>
            <a:endParaRPr lang="en-US" altLang="zh-CN" dirty="0" smtClean="0"/>
          </a:p>
          <a:p>
            <a:r>
              <a:rPr lang="zh-CN" altLang="en-US" dirty="0" smtClean="0"/>
              <a:t>壁</a:t>
            </a:r>
            <a:r>
              <a:rPr lang="zh-CN" altLang="en-US" dirty="0"/>
              <a:t>面极限</a:t>
            </a:r>
            <a:r>
              <a:rPr lang="en-US" altLang="zh-CN" dirty="0"/>
              <a:t>SGS</a:t>
            </a:r>
            <a:r>
              <a:rPr lang="zh-CN" altLang="en-US" dirty="0"/>
              <a:t>应力不</a:t>
            </a:r>
            <a:r>
              <a:rPr lang="zh-CN" altLang="en-US" dirty="0" smtClean="0"/>
              <a:t>等于零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  <a:p>
            <a:r>
              <a:rPr lang="zh-CN" altLang="en-US" dirty="0"/>
              <a:t>隐式</a:t>
            </a:r>
            <a:r>
              <a:rPr lang="zh-CN" altLang="en-US" dirty="0" smtClean="0"/>
              <a:t>大涡模拟具有潜力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32147"/>
              </p:ext>
            </p:extLst>
          </p:nvPr>
        </p:nvGraphicFramePr>
        <p:xfrm>
          <a:off x="5821883" y="1268760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97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21883" y="1268760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2996952"/>
            <a:ext cx="3539246" cy="29189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447651"/>
            <a:ext cx="706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Li Y, Wang Z J. A priori and a posteriori evaluations of sub-grid scale models for the Burgers’ equation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基于通量重构的隐式大涡模拟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zh-CN" altLang="en-US" dirty="0"/>
              <a:t>三</a:t>
            </a:r>
            <a:r>
              <a:rPr lang="zh-CN" altLang="en-US" dirty="0" smtClean="0"/>
              <a:t>阶通量重构方法为例（定性分析）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          </a:t>
            </a:r>
            <a:r>
              <a:rPr lang="zh-CN" altLang="en-US" dirty="0" smtClean="0"/>
              <a:t>由格式线性分析得出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假设网格尺度处于惯性子区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小于网格尺度时，等效粘性系数随波数增加升高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437800"/>
              </p:ext>
            </p:extLst>
          </p:nvPr>
        </p:nvGraphicFramePr>
        <p:xfrm>
          <a:off x="2017127" y="1668536"/>
          <a:ext cx="2055147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7" name="Equation" r:id="rId3" imgW="1218960" imgH="469800" progId="Equation.DSMT4">
                  <p:embed/>
                </p:oleObj>
              </mc:Choice>
              <mc:Fallback>
                <p:oleObj name="Equation" r:id="rId3" imgW="12189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7127" y="1668536"/>
                        <a:ext cx="2055147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610395" y="6267473"/>
            <a:ext cx="577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Domaradzki</a:t>
            </a:r>
            <a:r>
              <a:rPr lang="en-US" altLang="zh-CN" sz="1400" dirty="0"/>
              <a:t> J A, Xiao Z, </a:t>
            </a:r>
            <a:r>
              <a:rPr lang="en-US" altLang="zh-CN" sz="1400" dirty="0" err="1"/>
              <a:t>Smolarkiewicz</a:t>
            </a:r>
            <a:r>
              <a:rPr lang="en-US" altLang="zh-CN" sz="1400" dirty="0"/>
              <a:t> P K. Effective eddy viscosities </a:t>
            </a:r>
            <a:endParaRPr lang="en-US" altLang="zh-CN" sz="1400" dirty="0" smtClean="0"/>
          </a:p>
          <a:p>
            <a:r>
              <a:rPr lang="en-US" altLang="zh-CN" sz="1400" dirty="0" smtClean="0"/>
              <a:t>in </a:t>
            </a:r>
            <a:r>
              <a:rPr lang="en-US" altLang="zh-CN" sz="1400" dirty="0"/>
              <a:t>implicit large eddy simulations of </a:t>
            </a:r>
            <a:r>
              <a:rPr lang="en-US" altLang="zh-CN" sz="1400" dirty="0" smtClean="0"/>
              <a:t>turbulent flows</a:t>
            </a:r>
            <a:endParaRPr lang="zh-CN" altLang="en-US" sz="14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195206"/>
              </p:ext>
            </p:extLst>
          </p:nvPr>
        </p:nvGraphicFramePr>
        <p:xfrm>
          <a:off x="1182564" y="2623001"/>
          <a:ext cx="8556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8" name="Equation" r:id="rId5" imgW="507960" imgH="253800" progId="Equation.DSMT4">
                  <p:embed/>
                </p:oleObj>
              </mc:Choice>
              <mc:Fallback>
                <p:oleObj name="Equation" r:id="rId5" imgW="507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2564" y="2623001"/>
                        <a:ext cx="855662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976299"/>
              </p:ext>
            </p:extLst>
          </p:nvPr>
        </p:nvGraphicFramePr>
        <p:xfrm>
          <a:off x="2231121" y="4565625"/>
          <a:ext cx="13922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9" name="Equation" r:id="rId7" imgW="825480" imgH="393480" progId="Equation.DSMT4">
                  <p:embed/>
                </p:oleObj>
              </mc:Choice>
              <mc:Fallback>
                <p:oleObj name="Equation" r:id="rId7" imgW="825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1121" y="4565625"/>
                        <a:ext cx="13922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728192"/>
            <a:ext cx="3938634" cy="3501008"/>
          </a:xfrm>
          <a:prstGeom prst="rect">
            <a:avLst/>
          </a:prstGeom>
        </p:spPr>
      </p:pic>
      <p:graphicFrame>
        <p:nvGraphicFramePr>
          <p:cNvPr id="12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040656"/>
              </p:ext>
            </p:extLst>
          </p:nvPr>
        </p:nvGraphicFramePr>
        <p:xfrm>
          <a:off x="1182564" y="3109531"/>
          <a:ext cx="1446212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90" name="Equation" r:id="rId10" imgW="761669" imgH="393529" progId="Equation.DSMT4">
                  <p:embed/>
                </p:oleObj>
              </mc:Choice>
              <mc:Fallback>
                <p:oleObj name="Equation" r:id="rId10" imgW="761669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564" y="3109531"/>
                        <a:ext cx="1446212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00255"/>
              </p:ext>
            </p:extLst>
          </p:nvPr>
        </p:nvGraphicFramePr>
        <p:xfrm>
          <a:off x="2831196" y="3231768"/>
          <a:ext cx="21748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91" name="Equation" r:id="rId12" imgW="1155600" imgH="266400" progId="Equation.DSMT4">
                  <p:embed/>
                </p:oleObj>
              </mc:Choice>
              <mc:Fallback>
                <p:oleObj name="Equation" r:id="rId12" imgW="115560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196" y="3231768"/>
                        <a:ext cx="21748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5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亚临界雷诺数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湍流尾迹</a:t>
            </a:r>
            <a:endParaRPr lang="en-US" altLang="zh-CN" kern="0" dirty="0"/>
          </a:p>
          <a:p>
            <a:r>
              <a:rPr lang="en-US" altLang="zh-CN" kern="0" dirty="0" smtClean="0"/>
              <a:t>P3</a:t>
            </a:r>
            <a:r>
              <a:rPr lang="zh-CN" altLang="en-US" kern="0" dirty="0" smtClean="0"/>
              <a:t>曲边网格</a:t>
            </a:r>
            <a:endParaRPr lang="en-US" altLang="zh-CN" kern="0" dirty="0" smtClean="0"/>
          </a:p>
          <a:p>
            <a:pPr lvl="1"/>
            <a:r>
              <a:rPr lang="en-US" altLang="zh-CN" dirty="0" smtClean="0"/>
              <a:t>53,910</a:t>
            </a:r>
            <a:r>
              <a:rPr lang="zh-CN" altLang="en-US" dirty="0" smtClean="0"/>
              <a:t>单元数</a:t>
            </a:r>
            <a:endParaRPr lang="en-US" altLang="zh-CN" dirty="0" smtClean="0"/>
          </a:p>
          <a:p>
            <a:pPr lvl="1"/>
            <a:r>
              <a:rPr lang="zh-CN" altLang="en-US" kern="0" dirty="0" smtClean="0"/>
              <a:t>展向</a:t>
            </a:r>
            <a:r>
              <a:rPr lang="en-US" altLang="zh-CN" kern="0" dirty="0" smtClean="0"/>
              <a:t>15</a:t>
            </a:r>
            <a:r>
              <a:rPr lang="zh-CN" altLang="en-US" kern="0" dirty="0" smtClean="0"/>
              <a:t>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三阶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四</a:t>
            </a:r>
            <a:r>
              <a:rPr lang="zh-CN" altLang="en-US" kern="0" dirty="0"/>
              <a:t>阶通量</a:t>
            </a:r>
            <a:r>
              <a:rPr lang="zh-CN" altLang="en-US" kern="0" dirty="0" smtClean="0"/>
              <a:t>重构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初始条件：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均匀场 </a:t>
            </a:r>
            <a:r>
              <a:rPr lang="en-US" altLang="zh-CN" kern="0" dirty="0" smtClean="0"/>
              <a:t>+ </a:t>
            </a:r>
            <a:r>
              <a:rPr lang="zh-CN" altLang="en-US" kern="0" dirty="0" smtClean="0"/>
              <a:t>非对称光滑扰动</a:t>
            </a:r>
            <a:endParaRPr lang="en-US" altLang="zh-CN" kern="0" dirty="0" smtClean="0"/>
          </a:p>
        </p:txBody>
      </p:sp>
      <p:pic>
        <p:nvPicPr>
          <p:cNvPr id="27650" name="Picture 2" descr="m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1517" r="514" b="1517"/>
          <a:stretch>
            <a:fillRect/>
          </a:stretch>
        </p:blipFill>
        <p:spPr bwMode="auto">
          <a:xfrm>
            <a:off x="4983072" y="1982449"/>
            <a:ext cx="4089491" cy="26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壁面压力分布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三</a:t>
            </a:r>
            <a:r>
              <a:rPr lang="zh-CN" altLang="en-US" kern="0" dirty="0" smtClean="0"/>
              <a:t>阶、四阶均与实验符合良好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001966"/>
            <a:ext cx="3396968" cy="301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2993209"/>
            <a:ext cx="3485812" cy="30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RANS vs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网格需求低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可以做二维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定常计算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对分离流动模拟能力较弱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用于高阶方法时存在数值困难</a:t>
            </a:r>
            <a:endParaRPr lang="en-US" altLang="zh-CN" dirty="0" smtClean="0"/>
          </a:p>
          <a:p>
            <a:r>
              <a:rPr lang="en-US" altLang="zh-CN" dirty="0" smtClean="0"/>
              <a:t>LES</a:t>
            </a:r>
          </a:p>
          <a:p>
            <a:pPr lvl="1"/>
            <a:r>
              <a:rPr lang="zh-CN" altLang="en-US" dirty="0" smtClean="0"/>
              <a:t>网格需求较高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三维，非定常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面附近的“大涡”尺度很小，大部分网格集中在此区域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Detached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err="1" smtClean="0"/>
              <a:t>Spalart</a:t>
            </a:r>
            <a:r>
              <a:rPr lang="en-US" altLang="zh-CN" kern="0" dirty="0" smtClean="0"/>
              <a:t> 1997, RANS -&gt;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/>
              <a:t>改进</a:t>
            </a:r>
            <a:r>
              <a:rPr lang="zh-CN" altLang="en-US" kern="0" dirty="0" smtClean="0"/>
              <a:t>版本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Delayed DES (DDES): </a:t>
            </a:r>
            <a:r>
              <a:rPr lang="zh-CN" altLang="en-US" kern="0" dirty="0" smtClean="0"/>
              <a:t>消除了网格诱导分离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Improved DDES (IDDES): </a:t>
            </a:r>
            <a:r>
              <a:rPr lang="zh-CN" altLang="en-US" kern="0" dirty="0" smtClean="0"/>
              <a:t>消除了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依然存在的问题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“灰区”</a:t>
            </a: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37" y="3489210"/>
            <a:ext cx="4635826" cy="221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708"/>
            <a:ext cx="3190578" cy="2479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891" y="6000790"/>
            <a:ext cx="59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 Comprehensive Study of Detached Eddy </a:t>
            </a:r>
            <a:r>
              <a:rPr lang="en-US" altLang="zh-CN" dirty="0" smtClean="0">
                <a:solidFill>
                  <a:srgbClr val="000000"/>
                </a:solidFill>
              </a:rPr>
              <a:t>Simulation, </a:t>
            </a:r>
            <a:r>
              <a:rPr lang="en-US" altLang="zh-CN" dirty="0" err="1" smtClean="0">
                <a:solidFill>
                  <a:srgbClr val="000000"/>
                </a:solidFill>
              </a:rPr>
              <a:t>Mockett</a:t>
            </a:r>
            <a:r>
              <a:rPr lang="en-US" altLang="zh-CN" dirty="0" smtClean="0">
                <a:solidFill>
                  <a:srgbClr val="000000"/>
                </a:solidFill>
              </a:rPr>
              <a:t> 2009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 smtClean="0">
                <a:solidFill>
                  <a:srgbClr val="FF0000"/>
                </a:solidFill>
              </a:rPr>
              <a:t>不稳定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>
                <a:solidFill>
                  <a:srgbClr val="FF0000"/>
                </a:solidFill>
              </a:rPr>
              <a:t>复杂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212309"/>
            <a:ext cx="4844430" cy="2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新型壁面模型设计目标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远离壁面区域变为隐式大涡模拟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展向网格需求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法向网格仍要求较密，以保持数值稳定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避免对数区不匹配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8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89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2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3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38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39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0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1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新型壁面模型计算过程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在壁面第一层网格内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取采样点计算</a:t>
            </a:r>
            <a:endParaRPr lang="en-US" altLang="zh-CN" dirty="0" smtClean="0"/>
          </a:p>
          <a:p>
            <a:pPr lvl="1"/>
            <a:r>
              <a:rPr lang="zh-CN" altLang="en-US" dirty="0"/>
              <a:t>目前</a:t>
            </a:r>
            <a:r>
              <a:rPr lang="zh-CN" altLang="en-US" dirty="0" smtClean="0"/>
              <a:t>取离壁面最远的求解点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u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关系式求解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en-US" altLang="zh-CN" dirty="0" smtClean="0"/>
              <a:t>Ridder’s</a:t>
            </a:r>
            <a:r>
              <a:rPr lang="zh-CN" altLang="en-US" dirty="0" smtClean="0"/>
              <a:t>算法，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</a:t>
            </a:r>
            <a:r>
              <a:rPr lang="zh-CN" altLang="en-US" dirty="0" smtClean="0"/>
              <a:t>步即可收敛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插值到第一层网格内所有的求解点和通量点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网格类型已知，求解点和通量点位置已知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若对涡粘系数直接插值，易产生数值不稳定</a:t>
            </a:r>
            <a:endParaRPr lang="en-US" altLang="zh-CN" dirty="0" smtClean="0"/>
          </a:p>
          <a:p>
            <a:r>
              <a:rPr lang="zh-CN" altLang="en-US" dirty="0" smtClean="0"/>
              <a:t>判断最大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zh-CN" altLang="en-US" dirty="0" smtClean="0"/>
              <a:t>若大于</a:t>
            </a:r>
            <a:r>
              <a:rPr lang="en-US" altLang="zh-CN" dirty="0" smtClean="0"/>
              <a:t>30</a:t>
            </a:r>
            <a:r>
              <a:rPr lang="zh-CN" altLang="en-US" dirty="0" smtClean="0"/>
              <a:t>，计算完成；否则在法向下一层网格中继续计算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596746"/>
              </p:ext>
            </p:extLst>
          </p:nvPr>
        </p:nvGraphicFramePr>
        <p:xfrm>
          <a:off x="3059832" y="1690688"/>
          <a:ext cx="11509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54" name="Equation" r:id="rId3" imgW="583920" imgH="164880" progId="Equation.DSMT4">
                  <p:embed/>
                </p:oleObj>
              </mc:Choice>
              <mc:Fallback>
                <p:oleObj name="Equation" r:id="rId3" imgW="5839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690688"/>
                        <a:ext cx="1150938" cy="32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86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三个不同雷诺数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latin typeface="+mj-ea"/>
              </a:rPr>
              <a:t>Re</a:t>
            </a:r>
            <a:r>
              <a:rPr lang="en-US" altLang="zh-CN" baseline="-25000" dirty="0" err="1" smtClean="0">
                <a:latin typeface="+mj-ea"/>
              </a:rPr>
              <a:t>τ</a:t>
            </a:r>
            <a:r>
              <a:rPr lang="en-US" altLang="zh-CN" dirty="0">
                <a:latin typeface="+mj-ea"/>
              </a:rPr>
              <a:t>= 395, 640, </a:t>
            </a:r>
            <a:r>
              <a:rPr lang="en-US" altLang="zh-CN" dirty="0" smtClean="0">
                <a:latin typeface="+mj-ea"/>
              </a:rPr>
              <a:t>1140</a:t>
            </a:r>
            <a:endParaRPr lang="en-US" altLang="zh-CN" dirty="0" smtClean="0"/>
          </a:p>
          <a:p>
            <a:r>
              <a:rPr lang="zh-CN" altLang="en-US" dirty="0" smtClean="0"/>
              <a:t>不同网格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流向、展向不同网格密度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法向网格分布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064843"/>
              </p:ext>
            </p:extLst>
          </p:nvPr>
        </p:nvGraphicFramePr>
        <p:xfrm>
          <a:off x="1547664" y="3140968"/>
          <a:ext cx="698477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965"/>
                <a:gridCol w="948362"/>
                <a:gridCol w="1484255"/>
                <a:gridCol w="874792"/>
                <a:gridCol w="874792"/>
                <a:gridCol w="17446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算例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名义</a:t>
                      </a:r>
                      <a:r>
                        <a:rPr lang="en-US" altLang="zh-CN" sz="1600" b="1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Re</a:t>
                      </a:r>
                      <a:r>
                        <a:rPr lang="en-US" altLang="zh-CN" sz="1600" b="1" kern="1200" baseline="-250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τ</a:t>
                      </a:r>
                      <a:endParaRPr lang="zh-CN" altLang="en-US" sz="2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CN" alt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第一层网格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第一个求解点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使用壁面模型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Case3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Case4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Case5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1140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0.556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Case7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672" y="0"/>
            <a:ext cx="2987824" cy="26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如果不使用壁面模型：</a:t>
            </a:r>
            <a:r>
              <a:rPr lang="en-US" altLang="zh-CN" kern="0" dirty="0" smtClean="0"/>
              <a:t>case 1, 2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smtClean="0"/>
              <a:t>x</a:t>
            </a:r>
            <a:r>
              <a:rPr lang="en-US" altLang="zh-CN" kern="0" baseline="30000" smtClean="0"/>
              <a:t>+</a:t>
            </a:r>
            <a:r>
              <a:rPr lang="en-US" altLang="zh-CN" kern="0" smtClean="0"/>
              <a:t>=50</a:t>
            </a:r>
            <a:r>
              <a:rPr lang="zh-CN" altLang="en-US" kern="0" smtClean="0"/>
              <a:t>：</a:t>
            </a:r>
            <a:r>
              <a:rPr lang="zh-CN" altLang="en-US" kern="0" dirty="0" smtClean="0"/>
              <a:t>速度型偏差，摩阻系数偏低</a:t>
            </a:r>
            <a:r>
              <a:rPr lang="en-US" altLang="zh-CN" kern="0" dirty="0" smtClean="0"/>
              <a:t>20%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加密到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：稍有改善，但摩阻系数仍偏低</a:t>
            </a:r>
            <a:r>
              <a:rPr lang="en-US" altLang="zh-CN" kern="0" dirty="0" smtClean="0"/>
              <a:t>10%</a:t>
            </a:r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</a:t>
            </a:r>
            <a:r>
              <a:rPr lang="en-US" altLang="zh-CN" dirty="0"/>
              <a:t>3</a:t>
            </a:r>
            <a:r>
              <a:rPr lang="en-US" altLang="zh-CN" dirty="0" smtClean="0"/>
              <a:t>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不同雷诺数：</a:t>
            </a:r>
            <a:r>
              <a:rPr lang="en-US" altLang="zh-CN" kern="0" dirty="0" smtClean="0"/>
              <a:t>case 3,4,5</a:t>
            </a:r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1140</a:t>
            </a:r>
            <a:r>
              <a:rPr lang="zh-CN" altLang="en-US" kern="0" dirty="0" smtClean="0"/>
              <a:t>，</a:t>
            </a:r>
            <a:endParaRPr lang="en-US" altLang="zh-CN" kern="0" dirty="0"/>
          </a:p>
          <a:p>
            <a:pPr lvl="1"/>
            <a:r>
              <a:rPr lang="zh-CN" altLang="en-US" kern="0" dirty="0" smtClean="0"/>
              <a:t>均符合对数律分布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截距</a:t>
            </a:r>
            <a:r>
              <a:rPr lang="en-US" altLang="zh-CN" kern="0" dirty="0" smtClean="0"/>
              <a:t>5.0</a:t>
            </a:r>
            <a:r>
              <a:rPr lang="zh-CN" altLang="en-US" kern="0" dirty="0" smtClean="0"/>
              <a:t>到</a:t>
            </a:r>
            <a:r>
              <a:rPr lang="en-US" altLang="zh-CN" kern="0" dirty="0" smtClean="0"/>
              <a:t>5.5</a:t>
            </a: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网格敏感性验证：</a:t>
            </a:r>
            <a:r>
              <a:rPr lang="en-US" altLang="zh-CN" kern="0" dirty="0" smtClean="0"/>
              <a:t>case4,6,7</a:t>
            </a:r>
            <a:r>
              <a:rPr lang="zh-CN" altLang="en-US" kern="0" dirty="0" smtClean="0"/>
              <a:t>，</a:t>
            </a: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smtClean="0"/>
              <a:t>=640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法向网格分布：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=8~12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基本</a:t>
            </a:r>
            <a:r>
              <a:rPr lang="zh-CN" altLang="en-US" kern="0" dirty="0"/>
              <a:t>上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58838" y="1003300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槽道湍流</a:t>
            </a:r>
            <a:r>
              <a:rPr lang="en-US" altLang="zh-CN" dirty="0" smtClean="0"/>
              <a:t>(4)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壁面</a:t>
            </a:r>
            <a:r>
              <a:rPr lang="zh-CN" altLang="en-US" dirty="0" smtClean="0"/>
              <a:t>模型的转换区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雷</a:t>
            </a:r>
            <a:r>
              <a:rPr lang="zh-CN" altLang="en-US" dirty="0"/>
              <a:t>诺</a:t>
            </a:r>
            <a:r>
              <a:rPr lang="zh-CN" altLang="en-US" dirty="0" smtClean="0"/>
              <a:t>应力尖点对应于</a:t>
            </a:r>
            <a:r>
              <a:rPr lang="en-US" altLang="zh-CN" dirty="0" smtClean="0"/>
              <a:t>buffer layer</a:t>
            </a:r>
            <a:r>
              <a:rPr lang="zh-CN" altLang="en-US" dirty="0" smtClean="0"/>
              <a:t>速度拐折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对其他区域几乎没有影响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hannel_u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8211" r="8740" b="1886"/>
          <a:stretch>
            <a:fillRect/>
          </a:stretch>
        </p:blipFill>
        <p:spPr bwMode="auto">
          <a:xfrm>
            <a:off x="1043608" y="3140968"/>
            <a:ext cx="32004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082204" y="3140968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/>
              <a:t>顺压</a:t>
            </a:r>
            <a:r>
              <a:rPr lang="en-US" altLang="zh-CN" kern="0" dirty="0"/>
              <a:t>/</a:t>
            </a:r>
            <a:r>
              <a:rPr lang="zh-CN" altLang="en-US" kern="0" dirty="0"/>
              <a:t>逆压</a:t>
            </a:r>
            <a:r>
              <a:rPr lang="zh-CN" altLang="en-US" kern="0" dirty="0" smtClean="0"/>
              <a:t>梯度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超出壁面模型设计范围</a:t>
            </a:r>
            <a:endParaRPr lang="en-US" altLang="zh-CN" kern="0" dirty="0"/>
          </a:p>
          <a:p>
            <a:r>
              <a:rPr lang="en-US" altLang="zh-CN" dirty="0" smtClean="0"/>
              <a:t>Reb = 2800, 10595</a:t>
            </a:r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LES</a:t>
            </a:r>
            <a:r>
              <a:rPr lang="zh-CN" altLang="en-US" dirty="0" smtClean="0"/>
              <a:t>常见算例</a:t>
            </a:r>
            <a:endParaRPr lang="en-US" altLang="zh-CN" dirty="0" smtClean="0"/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算例</a:t>
            </a:r>
            <a:endParaRPr lang="en-US" altLang="zh-CN" dirty="0" smtClean="0"/>
          </a:p>
          <a:p>
            <a:r>
              <a:rPr lang="zh-CN" altLang="en-US" dirty="0" smtClean="0"/>
              <a:t>网格：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P3</a:t>
            </a:r>
            <a:r>
              <a:rPr lang="zh-CN" altLang="en-US" dirty="0" smtClean="0"/>
              <a:t>曲边网格</a:t>
            </a:r>
            <a:endParaRPr lang="en-US" altLang="zh-CN" dirty="0" smtClean="0"/>
          </a:p>
          <a:p>
            <a:pPr lvl="1"/>
            <a:r>
              <a:rPr lang="en-US" altLang="zh-CN" dirty="0" err="1"/>
              <a:t>N</a:t>
            </a:r>
            <a:r>
              <a:rPr lang="en-US" altLang="zh-CN" baseline="-25000" dirty="0" err="1"/>
              <a:t>x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y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z</a:t>
            </a:r>
            <a:endParaRPr lang="zh-CN" altLang="en-US" baseline="-25000" dirty="0"/>
          </a:p>
          <a:p>
            <a:pPr marL="457200" lvl="1" indent="0">
              <a:buNone/>
            </a:pPr>
            <a:r>
              <a:rPr lang="en-US" altLang="zh-CN" dirty="0" smtClean="0"/>
              <a:t>	= </a:t>
            </a:r>
            <a:r>
              <a:rPr lang="en-US" altLang="zh-CN" dirty="0"/>
              <a:t>32×32×16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高雷诺数下对应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稀网格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2770" name="Picture 2" descr="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29860" r="4630" b="28032"/>
          <a:stretch>
            <a:fillRect/>
          </a:stretch>
        </p:blipFill>
        <p:spPr bwMode="auto">
          <a:xfrm>
            <a:off x="3903725" y="3637368"/>
            <a:ext cx="5093432" cy="202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8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无壁面模型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</a:t>
            </a:r>
            <a:r>
              <a:rPr lang="zh-CN" altLang="en-US" kern="0" dirty="0"/>
              <a:t>点提前</a:t>
            </a:r>
            <a:endParaRPr lang="en-US" altLang="zh-CN" kern="0" dirty="0"/>
          </a:p>
          <a:p>
            <a:r>
              <a:rPr lang="zh-CN" altLang="en-US" kern="0" dirty="0" smtClean="0"/>
              <a:t>有壁面模型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再附点与参考值接近</a:t>
            </a:r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33910" y="3717580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863959" y="3628435"/>
            <a:ext cx="3596473" cy="315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732670" y="898447"/>
            <a:ext cx="4376306" cy="2710273"/>
            <a:chOff x="4732670" y="898447"/>
            <a:chExt cx="4376306" cy="271027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" t="36443" r="2935" b="37307"/>
            <a:stretch/>
          </p:blipFill>
          <p:spPr>
            <a:xfrm>
              <a:off x="4739481" y="2439532"/>
              <a:ext cx="4369495" cy="104854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6" t="26813" r="773" b="35154"/>
            <a:stretch/>
          </p:blipFill>
          <p:spPr>
            <a:xfrm>
              <a:off x="4732670" y="898995"/>
              <a:ext cx="4320000" cy="1521807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>
              <a:off x="4932040" y="898995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323340" y="898447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220369" y="908720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基于通量重构的</a:t>
            </a:r>
            <a:r>
              <a:rPr lang="zh-CN" altLang="zh-CN" dirty="0" smtClean="0"/>
              <a:t>隐</a:t>
            </a:r>
            <a:r>
              <a:rPr lang="zh-CN" altLang="zh-CN" dirty="0"/>
              <a:t>式</a:t>
            </a:r>
            <a:r>
              <a:rPr lang="zh-CN" altLang="zh-CN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en-US" dirty="0"/>
              <a:t>亚</a:t>
            </a:r>
            <a:r>
              <a:rPr lang="zh-CN" altLang="en-US" dirty="0" smtClean="0"/>
              <a:t>网格等效粘性系数分析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亚临界圆柱绕流算例</a:t>
            </a:r>
            <a:endParaRPr lang="en-US" altLang="zh-CN" dirty="0" smtClean="0"/>
          </a:p>
          <a:p>
            <a:r>
              <a:rPr lang="zh-CN" altLang="en-US" dirty="0" smtClean="0"/>
              <a:t>新型壁面模型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近壁区：代数湍流模型</a:t>
            </a:r>
            <a:endParaRPr lang="en-US" altLang="zh-CN" dirty="0" smtClean="0"/>
          </a:p>
          <a:p>
            <a:pPr lvl="1"/>
            <a:r>
              <a:rPr lang="zh-CN" altLang="en-US" dirty="0"/>
              <a:t>远离壁</a:t>
            </a:r>
            <a:r>
              <a:rPr lang="zh-CN" altLang="en-US" dirty="0" smtClean="0"/>
              <a:t>面：隐式大涡模拟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仅使用局部变量，适用于非结构网格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39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台阶流动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二维几何扰动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是否会引起转捩？</a:t>
            </a:r>
            <a:endParaRPr lang="en-US" altLang="zh-CN" dirty="0" smtClean="0"/>
          </a:p>
          <a:p>
            <a:r>
              <a:rPr lang="zh-CN" altLang="en-US" dirty="0" smtClean="0"/>
              <a:t>流动物理比后台阶更复杂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个分离区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/>
            <a:r>
              <a:rPr lang="zh-CN" altLang="en-US" kern="0" dirty="0"/>
              <a:t>台阶高度与边界层高度之比          （小于</a:t>
            </a:r>
            <a:r>
              <a:rPr lang="en-US" altLang="zh-CN" kern="0" dirty="0"/>
              <a:t>1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 lvl="1"/>
            <a:r>
              <a:rPr lang="zh-CN" altLang="en-US" kern="0" dirty="0"/>
              <a:t>基于台阶高度的雷诺数        （处于转捩区间） </a:t>
            </a:r>
            <a:endParaRPr lang="en-US" altLang="zh-CN" kern="0" dirty="0" smtClean="0"/>
          </a:p>
          <a:p>
            <a:r>
              <a:rPr lang="zh-CN" altLang="en-US" kern="0" dirty="0" smtClean="0"/>
              <a:t>适用隐式大涡模拟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显式</a:t>
            </a:r>
            <a:r>
              <a:rPr lang="en-US" altLang="zh-CN" kern="0" dirty="0" smtClean="0"/>
              <a:t>LES</a:t>
            </a:r>
            <a:r>
              <a:rPr lang="zh-CN" altLang="en-US" kern="0" dirty="0" smtClean="0"/>
              <a:t>难以计算转捩</a:t>
            </a:r>
            <a:r>
              <a:rPr lang="en-US" altLang="zh-CN" kern="0" dirty="0" smtClean="0"/>
              <a:t>SGS</a:t>
            </a:r>
            <a:r>
              <a:rPr lang="zh-CN" altLang="en-US" kern="0" dirty="0" smtClean="0"/>
              <a:t>应力</a:t>
            </a:r>
            <a:endParaRPr lang="en-US" altLang="zh-CN" kern="0" dirty="0" smtClean="0"/>
          </a:p>
          <a:p>
            <a:pPr lvl="1"/>
            <a:r>
              <a:rPr lang="en-US" altLang="zh-CN" kern="0" dirty="0" smtClean="0"/>
              <a:t>DNS</a:t>
            </a:r>
            <a:r>
              <a:rPr lang="zh-CN" altLang="en-US" kern="0" dirty="0" smtClean="0"/>
              <a:t>计算量难以承受</a:t>
            </a:r>
            <a:endParaRPr lang="en-US" altLang="zh-CN" kern="0"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27" t="38004" r="49369" b="37994"/>
          <a:stretch/>
        </p:blipFill>
        <p:spPr>
          <a:xfrm>
            <a:off x="3923614" y="0"/>
            <a:ext cx="5184576" cy="172819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60164"/>
              </p:ext>
            </p:extLst>
          </p:nvPr>
        </p:nvGraphicFramePr>
        <p:xfrm>
          <a:off x="4976677" y="3796655"/>
          <a:ext cx="630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0" name="Equation" r:id="rId4" imgW="317160" imgH="177480" progId="Equation.DSMT4">
                  <p:embed/>
                </p:oleObj>
              </mc:Choice>
              <mc:Fallback>
                <p:oleObj name="Equation" r:id="rId4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6677" y="3796655"/>
                        <a:ext cx="63023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388545"/>
              </p:ext>
            </p:extLst>
          </p:nvPr>
        </p:nvGraphicFramePr>
        <p:xfrm>
          <a:off x="4412456" y="4199111"/>
          <a:ext cx="5302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1" name="Equation" r:id="rId6" imgW="266400" imgH="228600" progId="Equation.DSMT4">
                  <p:embed/>
                </p:oleObj>
              </mc:Choice>
              <mc:Fallback>
                <p:oleObj name="Equation" r:id="rId6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2456" y="4199111"/>
                        <a:ext cx="5302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以雷诺数分类</a:t>
            </a:r>
            <a:endParaRPr lang="en-US" altLang="zh-CN" dirty="0"/>
          </a:p>
          <a:p>
            <a:pPr lvl="1"/>
            <a:r>
              <a:rPr lang="zh-CN" altLang="en-US" dirty="0"/>
              <a:t>很低，关注小扰动的发展 </a:t>
            </a:r>
            <a:endParaRPr lang="en-US" altLang="zh-CN" dirty="0"/>
          </a:p>
          <a:p>
            <a:pPr lvl="2"/>
            <a:r>
              <a:rPr lang="en-US" altLang="zh-CN" dirty="0"/>
              <a:t>Wilhelm et. al. 2003 (JFM)</a:t>
            </a:r>
            <a:r>
              <a:rPr lang="zh-CN" altLang="en-US" dirty="0"/>
              <a:t>：二维扰动如何变成三维扰动</a:t>
            </a:r>
            <a:endParaRPr lang="en-US" altLang="zh-CN" dirty="0"/>
          </a:p>
          <a:p>
            <a:pPr lvl="1"/>
            <a:r>
              <a:rPr lang="zh-CN" altLang="en-US" dirty="0"/>
              <a:t>很高，关注湍流边界层</a:t>
            </a:r>
            <a:endParaRPr lang="en-US" altLang="zh-CN" dirty="0"/>
          </a:p>
          <a:p>
            <a:pPr lvl="2"/>
            <a:r>
              <a:rPr lang="en-US" altLang="zh-CN" dirty="0" err="1"/>
              <a:t>Zukoski</a:t>
            </a:r>
            <a:r>
              <a:rPr lang="en-US" altLang="zh-CN" dirty="0"/>
              <a:t> 1967 (AIAA J)</a:t>
            </a:r>
            <a:r>
              <a:rPr lang="zh-CN" altLang="en-US" dirty="0"/>
              <a:t>：台阶前的第一分离区，超声速</a:t>
            </a:r>
            <a:endParaRPr lang="en-US" altLang="zh-CN" dirty="0"/>
          </a:p>
          <a:p>
            <a:pPr lvl="2"/>
            <a:r>
              <a:rPr lang="en-US" altLang="zh-CN" dirty="0"/>
              <a:t>Sherry et. al. 2010</a:t>
            </a:r>
            <a:r>
              <a:rPr lang="zh-CN" altLang="en-US" dirty="0"/>
              <a:t>：台阶后的第二分</a:t>
            </a:r>
            <a:r>
              <a:rPr lang="zh-CN" altLang="en-US" dirty="0" smtClean="0"/>
              <a:t>离区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476" t="32003" r="30394" b="25992"/>
          <a:stretch/>
        </p:blipFill>
        <p:spPr>
          <a:xfrm>
            <a:off x="5796136" y="0"/>
            <a:ext cx="3345836" cy="212916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828952"/>
            <a:ext cx="4211861" cy="30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转捩雷诺数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Edelmann</a:t>
            </a:r>
            <a:r>
              <a:rPr lang="en-US" altLang="zh-CN" dirty="0" smtClean="0"/>
              <a:t> 2014 (DLR)</a:t>
            </a:r>
          </a:p>
          <a:p>
            <a:pPr lvl="2"/>
            <a:r>
              <a:rPr lang="zh-CN" altLang="en-US" dirty="0"/>
              <a:t>台阶</a:t>
            </a:r>
            <a:r>
              <a:rPr lang="zh-CN" altLang="en-US" dirty="0" smtClean="0"/>
              <a:t>上游壁面吹吸与波包演化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/>
              <a:t> </a:t>
            </a:r>
            <a:r>
              <a:rPr lang="en-US" altLang="zh-CN" dirty="0" smtClean="0"/>
              <a:t>= 400~4440</a:t>
            </a:r>
          </a:p>
          <a:p>
            <a:pPr lvl="2"/>
            <a:r>
              <a:rPr lang="zh-CN" altLang="en-US" dirty="0" smtClean="0"/>
              <a:t>扰动方程</a:t>
            </a:r>
            <a:r>
              <a:rPr lang="en-US" altLang="zh-CN" dirty="0" smtClean="0"/>
              <a:t>DNS</a:t>
            </a:r>
          </a:p>
          <a:p>
            <a:pPr lvl="2"/>
            <a:r>
              <a:rPr lang="zh-CN" altLang="en-US" dirty="0" smtClean="0"/>
              <a:t>线性稳定性分析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003" t="16002" r="25742" b="7989"/>
          <a:stretch/>
        </p:blipFill>
        <p:spPr>
          <a:xfrm>
            <a:off x="5677683" y="-27384"/>
            <a:ext cx="3425579" cy="309933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789040"/>
            <a:ext cx="4978713" cy="25050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35696" y="6453336"/>
            <a:ext cx="554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Edelmann</a:t>
            </a:r>
            <a:r>
              <a:rPr lang="en-US" altLang="zh-CN" sz="1200" dirty="0"/>
              <a:t> C A. Influence of forward-facing steps on laminar-turbulent </a:t>
            </a:r>
            <a:r>
              <a:rPr lang="en-US" altLang="zh-CN" sz="1200" dirty="0" smtClean="0"/>
              <a:t>transition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79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问题与算例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台阶与入口扰动如何相互作用？（中等雷诺数）</a:t>
            </a:r>
            <a:endParaRPr lang="en-US" altLang="zh-CN" dirty="0" smtClean="0"/>
          </a:p>
          <a:p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 smtClean="0"/>
              <a:t>=720,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xin</a:t>
            </a:r>
            <a:r>
              <a:rPr lang="en-US" altLang="zh-CN" dirty="0" smtClean="0"/>
              <a:t>=186624</a:t>
            </a:r>
            <a:r>
              <a:rPr lang="en-US" altLang="zh-CN" dirty="0"/>
              <a:t>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xstep</a:t>
            </a:r>
            <a:r>
              <a:rPr lang="en-US" altLang="zh-CN" dirty="0" smtClean="0"/>
              <a:t>=330624</a:t>
            </a:r>
          </a:p>
          <a:p>
            <a:r>
              <a:rPr lang="zh-CN" altLang="en-US" dirty="0"/>
              <a:t>层流入口</a:t>
            </a:r>
            <a:r>
              <a:rPr lang="en-US" altLang="zh-CN" dirty="0"/>
              <a:t> + </a:t>
            </a:r>
            <a:r>
              <a:rPr lang="zh-CN" altLang="en-US" dirty="0"/>
              <a:t>有限</a:t>
            </a:r>
            <a:r>
              <a:rPr lang="zh-CN" altLang="en-US" dirty="0" smtClean="0"/>
              <a:t>扰动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zh-CN" altLang="en-US" dirty="0" smtClean="0"/>
              <a:t>低频三维扰动，类似</a:t>
            </a:r>
            <a:r>
              <a:rPr lang="en-US" altLang="zh-CN" dirty="0" smtClean="0"/>
              <a:t>T-S</a:t>
            </a:r>
            <a:r>
              <a:rPr lang="zh-CN" altLang="en-US" dirty="0" smtClean="0"/>
              <a:t>波</a:t>
            </a:r>
            <a:endParaRPr lang="en-US" altLang="zh-CN" dirty="0" smtClean="0"/>
          </a:p>
          <a:p>
            <a:r>
              <a:rPr lang="zh-CN" altLang="en-US" dirty="0" smtClean="0"/>
              <a:t>四阶通量重构</a:t>
            </a:r>
            <a:endParaRPr lang="en-US" altLang="zh-CN" dirty="0"/>
          </a:p>
          <a:p>
            <a:r>
              <a:rPr lang="en-US" altLang="zh-CN" dirty="0" smtClean="0"/>
              <a:t>DOF </a:t>
            </a:r>
            <a:r>
              <a:rPr lang="zh-CN" altLang="en-US" dirty="0"/>
              <a:t>≈ </a:t>
            </a:r>
            <a:r>
              <a:rPr lang="en-US" altLang="zh-CN" dirty="0"/>
              <a:t>1500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 smtClean="0"/>
              <a:t>展向宽度</a:t>
            </a:r>
            <a:r>
              <a:rPr lang="en-US" altLang="zh-CN" dirty="0" smtClean="0"/>
              <a:t>30h</a:t>
            </a:r>
          </a:p>
          <a:p>
            <a:r>
              <a:rPr lang="zh-CN" altLang="en-US" dirty="0" smtClean="0"/>
              <a:t>展向</a:t>
            </a:r>
            <a:r>
              <a:rPr lang="en-US" altLang="zh-CN" dirty="0" smtClean="0"/>
              <a:t>32</a:t>
            </a:r>
            <a:r>
              <a:rPr lang="zh-CN" altLang="en-US" dirty="0"/>
              <a:t>单元</a:t>
            </a:r>
            <a:endParaRPr lang="en-US" altLang="zh-CN" dirty="0"/>
          </a:p>
          <a:p>
            <a:r>
              <a:rPr lang="zh-CN" altLang="en-US" dirty="0"/>
              <a:t>统计</a:t>
            </a:r>
            <a:r>
              <a:rPr lang="en-US" altLang="zh-CN" dirty="0"/>
              <a:t>50</a:t>
            </a:r>
            <a:r>
              <a:rPr lang="zh-CN" altLang="en-US" dirty="0"/>
              <a:t>万时间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917491"/>
              </p:ext>
            </p:extLst>
          </p:nvPr>
        </p:nvGraphicFramePr>
        <p:xfrm>
          <a:off x="755575" y="2708920"/>
          <a:ext cx="743482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1" name="Equation" r:id="rId3" imgW="3746160" imgH="253800" progId="Equation.DSMT4">
                  <p:embed/>
                </p:oleObj>
              </mc:Choice>
              <mc:Fallback>
                <p:oleObj name="Equation" r:id="rId3" imgW="374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5" y="2708920"/>
                        <a:ext cx="743482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7951" r="6135" b="13250"/>
          <a:stretch/>
        </p:blipFill>
        <p:spPr>
          <a:xfrm>
            <a:off x="3419872" y="3800993"/>
            <a:ext cx="4993498" cy="27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速度型</a:t>
            </a:r>
            <a:endParaRPr lang="en-US" altLang="zh-CN" dirty="0" smtClean="0"/>
          </a:p>
          <a:p>
            <a:r>
              <a:rPr lang="zh-CN" altLang="en-US" dirty="0" smtClean="0"/>
              <a:t>与平板对比</a:t>
            </a:r>
            <a:endParaRPr lang="en-US" altLang="zh-CN" dirty="0" smtClean="0"/>
          </a:p>
          <a:p>
            <a:pPr lvl="1"/>
            <a:r>
              <a:rPr lang="zh-CN" altLang="en-US" dirty="0"/>
              <a:t>同样</a:t>
            </a:r>
            <a:r>
              <a:rPr lang="zh-CN" altLang="en-US" dirty="0" smtClean="0"/>
              <a:t>的入口扰动下，平板不转捩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51" y="-22200"/>
            <a:ext cx="2699792" cy="240066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" t="9076" r="10143" b="2604"/>
          <a:stretch/>
        </p:blipFill>
        <p:spPr bwMode="auto">
          <a:xfrm>
            <a:off x="4829617" y="2699068"/>
            <a:ext cx="4054475" cy="3599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" t="9333" r="5750" b="1645"/>
          <a:stretch/>
        </p:blipFill>
        <p:spPr bwMode="auto">
          <a:xfrm>
            <a:off x="259239" y="2699068"/>
            <a:ext cx="4208468" cy="36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317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湍动能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在台阶前开始上升</a:t>
            </a:r>
            <a:endParaRPr lang="en-US" altLang="zh-CN" dirty="0" smtClean="0"/>
          </a:p>
          <a:p>
            <a:r>
              <a:rPr lang="zh-CN" altLang="en-US" dirty="0" smtClean="0"/>
              <a:t>分离区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图片 9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85" b="4163"/>
          <a:stretch/>
        </p:blipFill>
        <p:spPr bwMode="auto">
          <a:xfrm>
            <a:off x="1774245" y="4058064"/>
            <a:ext cx="5399405" cy="28949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3" t="62070" r="9272" b="6891"/>
          <a:stretch/>
        </p:blipFill>
        <p:spPr bwMode="auto">
          <a:xfrm>
            <a:off x="1775832" y="2860162"/>
            <a:ext cx="5400000" cy="2008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-16377"/>
            <a:ext cx="3275856" cy="292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瞬时流动（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瞬时流向速度截面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平板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台阶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t="2699" r="2183" b="9216"/>
          <a:stretch/>
        </p:blipFill>
        <p:spPr bwMode="auto">
          <a:xfrm>
            <a:off x="395536" y="2564904"/>
            <a:ext cx="4320000" cy="3489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t="1917" r="1869" b="4106"/>
          <a:stretch/>
        </p:blipFill>
        <p:spPr bwMode="auto">
          <a:xfrm>
            <a:off x="4855800" y="2564904"/>
            <a:ext cx="3986575" cy="3488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795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瞬时流动（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</a:t>
            </a:r>
            <a:r>
              <a:rPr lang="zh-CN" altLang="en-US" dirty="0" smtClean="0"/>
              <a:t>尺度流向涡</a:t>
            </a:r>
            <a:endParaRPr lang="en-US" altLang="zh-CN" dirty="0" smtClean="0"/>
          </a:p>
          <a:p>
            <a:pPr lvl="1"/>
            <a:r>
              <a:rPr lang="zh-CN" altLang="en-US" dirty="0"/>
              <a:t>准定</a:t>
            </a:r>
            <a:r>
              <a:rPr lang="zh-CN" altLang="en-US" dirty="0" smtClean="0"/>
              <a:t>常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Taylor-</a:t>
            </a:r>
            <a:r>
              <a:rPr lang="en-US" altLang="zh-CN" dirty="0" err="1" smtClean="0"/>
              <a:t>Gortler</a:t>
            </a:r>
            <a:r>
              <a:rPr lang="zh-CN" altLang="en-US" dirty="0"/>
              <a:t>失稳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" t="490" r="547" b="1609"/>
          <a:stretch/>
        </p:blipFill>
        <p:spPr bwMode="auto">
          <a:xfrm>
            <a:off x="4220274" y="1916832"/>
            <a:ext cx="4888230" cy="4319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33754" t="51005" r="16177" b="17991"/>
          <a:stretch/>
        </p:blipFill>
        <p:spPr>
          <a:xfrm>
            <a:off x="77307" y="2913281"/>
            <a:ext cx="4134653" cy="1440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" y="4365104"/>
            <a:ext cx="4134147" cy="19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4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瞬时流动（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分离区</a:t>
            </a:r>
            <a:endParaRPr lang="en-US" altLang="zh-CN" dirty="0"/>
          </a:p>
          <a:p>
            <a:r>
              <a:rPr lang="zh-CN" altLang="en-US" dirty="0" smtClean="0"/>
              <a:t>失稳、流向涡</a:t>
            </a:r>
            <a:endParaRPr lang="en-US" altLang="zh-CN" dirty="0" smtClean="0"/>
          </a:p>
          <a:p>
            <a:r>
              <a:rPr lang="en-US" altLang="zh-CN" dirty="0" smtClean="0"/>
              <a:t>K</a:t>
            </a:r>
            <a:r>
              <a:rPr lang="zh-CN" altLang="en-US" dirty="0" smtClean="0"/>
              <a:t>型转捩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内容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0167" y="1412776"/>
            <a:ext cx="4888337" cy="434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213376"/>
            <a:ext cx="404949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4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频谱分析（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台阶</a:t>
            </a:r>
            <a:r>
              <a:rPr lang="zh-CN" altLang="en-US" dirty="0" smtClean="0"/>
              <a:t>上游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 = 0.01</a:t>
            </a:r>
            <a:r>
              <a:rPr lang="zh-CN" altLang="en-US" dirty="0" smtClean="0"/>
              <a:t>主频</a:t>
            </a:r>
            <a:endParaRPr lang="en-US" altLang="zh-CN" dirty="0" smtClean="0"/>
          </a:p>
          <a:p>
            <a:r>
              <a:rPr lang="zh-CN" altLang="en-US" dirty="0"/>
              <a:t>台阶</a:t>
            </a:r>
            <a:r>
              <a:rPr lang="zh-CN" altLang="en-US" dirty="0" smtClean="0"/>
              <a:t>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展向差别不大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0"/>
            <a:ext cx="3707904" cy="329632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3055390"/>
            <a:ext cx="2024480" cy="1800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3055390"/>
            <a:ext cx="2024480" cy="1800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3008650"/>
            <a:ext cx="2024480" cy="1800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5031280"/>
            <a:ext cx="2024480" cy="180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5031280"/>
            <a:ext cx="2024480" cy="18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5031280"/>
            <a:ext cx="202448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8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频谱分析（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台阶</a:t>
            </a:r>
            <a:r>
              <a:rPr lang="zh-CN" altLang="en-US" dirty="0" smtClean="0"/>
              <a:t>下游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依然以低频为主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压力脉动幅度升高了</a:t>
            </a:r>
            <a:r>
              <a:rPr lang="zh-CN" altLang="en-US" dirty="0"/>
              <a:t>一个量级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0"/>
            <a:ext cx="3707904" cy="32963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3055390"/>
            <a:ext cx="2024480" cy="1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3055390"/>
            <a:ext cx="2024480" cy="1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3008650"/>
            <a:ext cx="2024480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6" y="5031280"/>
            <a:ext cx="2024480" cy="18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51" y="5031280"/>
            <a:ext cx="2024480" cy="18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07" y="5031280"/>
            <a:ext cx="202448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8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采用高精度通量重构方法对前台阶诱导转捩流动进行了隐式</a:t>
            </a:r>
            <a:r>
              <a:rPr lang="zh-CN" altLang="zh-CN" dirty="0" smtClean="0"/>
              <a:t>大涡模拟</a:t>
            </a:r>
            <a:endParaRPr lang="en-US" altLang="zh-CN" dirty="0" smtClean="0"/>
          </a:p>
          <a:p>
            <a:r>
              <a:rPr lang="zh-CN" altLang="zh-CN" dirty="0" smtClean="0"/>
              <a:t>平板流动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验证</a:t>
            </a:r>
            <a:r>
              <a:rPr lang="zh-CN" altLang="zh-CN" dirty="0"/>
              <a:t>了入口扰动本身不能引起流动转</a:t>
            </a:r>
            <a:r>
              <a:rPr lang="zh-CN" altLang="zh-CN" dirty="0" smtClean="0"/>
              <a:t>捩</a:t>
            </a:r>
            <a:endParaRPr lang="en-US" altLang="zh-CN" dirty="0" smtClean="0"/>
          </a:p>
          <a:p>
            <a:r>
              <a:rPr lang="zh-CN" altLang="en-US" dirty="0" smtClean="0"/>
              <a:t>前台阶</a:t>
            </a:r>
            <a:r>
              <a:rPr lang="zh-CN" altLang="zh-CN" dirty="0" smtClean="0"/>
              <a:t>平均</a:t>
            </a:r>
            <a:r>
              <a:rPr lang="zh-CN" altLang="zh-CN" dirty="0"/>
              <a:t>流动</a:t>
            </a:r>
            <a:r>
              <a:rPr lang="zh-CN" altLang="zh-CN" dirty="0" smtClean="0"/>
              <a:t>结果</a:t>
            </a:r>
            <a:endParaRPr lang="en-US" altLang="zh-CN" dirty="0" smtClean="0"/>
          </a:p>
          <a:p>
            <a:pPr lvl="1"/>
            <a:r>
              <a:rPr lang="zh-CN" altLang="zh-CN" dirty="0"/>
              <a:t>台阶前会产生流动分离，分离区外的流线会发生</a:t>
            </a:r>
            <a:r>
              <a:rPr lang="zh-CN" altLang="zh-CN" dirty="0" smtClean="0"/>
              <a:t>弯曲</a:t>
            </a:r>
            <a:endParaRPr lang="en-US" altLang="zh-CN" dirty="0" smtClean="0"/>
          </a:p>
          <a:p>
            <a:r>
              <a:rPr lang="zh-CN" altLang="en-US" dirty="0" smtClean="0"/>
              <a:t>前台阶瞬时流动结果</a:t>
            </a:r>
            <a:endParaRPr lang="en-US" altLang="zh-CN" dirty="0" smtClean="0"/>
          </a:p>
          <a:p>
            <a:pPr lvl="1"/>
            <a:r>
              <a:rPr lang="en-US" altLang="zh-CN" dirty="0"/>
              <a:t>Taylor-</a:t>
            </a:r>
            <a:r>
              <a:rPr lang="en-US" altLang="zh-CN" dirty="0" err="1"/>
              <a:t>Gortler</a:t>
            </a:r>
            <a:r>
              <a:rPr lang="zh-CN" altLang="zh-CN" dirty="0" smtClean="0"/>
              <a:t>不稳定性</a:t>
            </a:r>
            <a:r>
              <a:rPr lang="zh-CN" altLang="en-US" dirty="0" smtClean="0"/>
              <a:t>，</a:t>
            </a:r>
            <a:r>
              <a:rPr lang="zh-CN" altLang="zh-CN" dirty="0"/>
              <a:t>流向</a:t>
            </a:r>
            <a:r>
              <a:rPr lang="zh-CN" altLang="zh-CN" dirty="0" smtClean="0"/>
              <a:t>涡</a:t>
            </a:r>
            <a:endParaRPr lang="en-US" altLang="zh-CN" dirty="0" smtClean="0"/>
          </a:p>
          <a:p>
            <a:pPr lvl="1"/>
            <a:r>
              <a:rPr lang="zh-CN" altLang="zh-CN" dirty="0"/>
              <a:t>越过台阶面后，会在台阶下游边界层里诱导产生展向</a:t>
            </a:r>
            <a:r>
              <a:rPr lang="zh-CN" altLang="zh-CN" dirty="0" smtClean="0"/>
              <a:t>结构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进一步发展形成发卡涡，</a:t>
            </a:r>
            <a:r>
              <a:rPr lang="en-US" altLang="zh-CN" dirty="0" smtClean="0"/>
              <a:t>K</a:t>
            </a:r>
            <a:r>
              <a:rPr lang="zh-CN" altLang="en-US" dirty="0" smtClean="0"/>
              <a:t>型转捩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0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基于通量重构方法的隐式大涡模拟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分析其数值性质</a:t>
            </a:r>
            <a:endParaRPr lang="en-US" altLang="zh-CN" dirty="0" smtClean="0"/>
          </a:p>
          <a:p>
            <a:pPr lvl="1"/>
            <a:r>
              <a:rPr lang="zh-CN" altLang="en-US" dirty="0"/>
              <a:t>圆柱绕</a:t>
            </a:r>
            <a:r>
              <a:rPr lang="zh-CN" altLang="en-US" dirty="0" smtClean="0"/>
              <a:t>流算例</a:t>
            </a:r>
            <a:endParaRPr lang="en-US" altLang="zh-CN" dirty="0" smtClean="0"/>
          </a:p>
          <a:p>
            <a:r>
              <a:rPr lang="zh-CN" altLang="en-US" dirty="0" smtClean="0"/>
              <a:t>适用于隐式大涡模拟的新型壁面模型</a:t>
            </a:r>
            <a:endParaRPr lang="en-US" altLang="zh-CN" dirty="0" smtClean="0"/>
          </a:p>
          <a:p>
            <a:pPr lvl="1"/>
            <a:r>
              <a:rPr lang="zh-CN" altLang="en-US" dirty="0"/>
              <a:t>代数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仅使用当地变量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优化模型参数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台阶诱导转捩流动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转捩机理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基于</a:t>
            </a:r>
            <a:r>
              <a:rPr lang="zh-CN" altLang="zh-CN" dirty="0"/>
              <a:t>高精度通量重构方法的隐式</a:t>
            </a:r>
            <a:r>
              <a:rPr lang="zh-CN" altLang="zh-CN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在</a:t>
            </a:r>
            <a:r>
              <a:rPr lang="zh-CN" altLang="zh-CN" dirty="0"/>
              <a:t>高波数下会产生等效涡粘系数下降的</a:t>
            </a:r>
            <a:r>
              <a:rPr lang="zh-CN" altLang="zh-CN" dirty="0" smtClean="0"/>
              <a:t>现象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可能</a:t>
            </a:r>
            <a:r>
              <a:rPr lang="zh-CN" altLang="zh-CN" dirty="0"/>
              <a:t>与网格尺度过大时的计算不稳定性</a:t>
            </a:r>
            <a:r>
              <a:rPr lang="zh-CN" altLang="zh-CN" dirty="0" smtClean="0"/>
              <a:t>相关</a:t>
            </a:r>
            <a:endParaRPr lang="en-US" altLang="zh-CN" smtClean="0"/>
          </a:p>
          <a:p>
            <a:pPr lvl="1"/>
            <a:r>
              <a:rPr lang="zh-CN" altLang="zh-CN" smtClean="0"/>
              <a:t>可能</a:t>
            </a:r>
            <a:r>
              <a:rPr lang="zh-CN" altLang="zh-CN" dirty="0"/>
              <a:t>通过对通量重构方法进行修改从而获得更好的等效涡粘系数</a:t>
            </a:r>
            <a:r>
              <a:rPr lang="zh-CN" altLang="zh-CN" dirty="0" smtClean="0"/>
              <a:t>分布</a:t>
            </a:r>
            <a:endParaRPr lang="zh-CN" altLang="zh-CN" dirty="0"/>
          </a:p>
          <a:p>
            <a:r>
              <a:rPr lang="zh-CN" altLang="zh-CN" dirty="0" smtClean="0"/>
              <a:t>新型</a:t>
            </a:r>
            <a:r>
              <a:rPr lang="zh-CN" altLang="zh-CN" dirty="0"/>
              <a:t>壁面</a:t>
            </a:r>
            <a:r>
              <a:rPr lang="zh-CN" altLang="zh-CN" dirty="0" smtClean="0"/>
              <a:t>模型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在</a:t>
            </a:r>
            <a:r>
              <a:rPr lang="zh-CN" altLang="zh-CN" dirty="0"/>
              <a:t>转换区内仍存在速度拐折和雷诺应力偏差，通过调整过渡函数中的参数可能对这一现象得到</a:t>
            </a:r>
            <a:r>
              <a:rPr lang="zh-CN" altLang="zh-CN" dirty="0" smtClean="0"/>
              <a:t>改善</a:t>
            </a:r>
            <a:endParaRPr lang="zh-CN" altLang="zh-CN" dirty="0"/>
          </a:p>
          <a:p>
            <a:r>
              <a:rPr lang="zh-CN" altLang="zh-CN" dirty="0" smtClean="0"/>
              <a:t>低速</a:t>
            </a:r>
            <a:r>
              <a:rPr lang="zh-CN" altLang="zh-CN" dirty="0"/>
              <a:t>边界层中的前台阶诱导转捩</a:t>
            </a:r>
            <a:r>
              <a:rPr lang="zh-CN" altLang="zh-CN" dirty="0" smtClean="0"/>
              <a:t>流动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不同雷诺数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</a:t>
            </a:r>
            <a:r>
              <a:rPr lang="zh-CN" altLang="zh-CN" dirty="0" smtClean="0"/>
              <a:t>台阶高度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3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zh-CN" altLang="en-US" sz="4000" dirty="0" smtClean="0"/>
              <a:t>谢谢！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3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已发表的学术成果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[1] </a:t>
            </a:r>
            <a:r>
              <a:rPr lang="en-US" altLang="zh-CN" sz="2400" u="sng" dirty="0"/>
              <a:t>Hui Zhu</a:t>
            </a:r>
            <a:r>
              <a:rPr lang="en-US" altLang="zh-CN" sz="2400" dirty="0"/>
              <a:t>, Song Fu, Lei Shi, and Z. J. </a:t>
            </a:r>
            <a:r>
              <a:rPr lang="en-US" altLang="zh-CN" sz="2400" dirty="0" smtClean="0"/>
              <a:t>Wang,</a:t>
            </a:r>
            <a:r>
              <a:rPr lang="en-US" altLang="zh-CN" sz="2400" dirty="0"/>
              <a:t>  "Implicit Large-Eddy Simulation for the High-Order Flux Reconstruction Method", AIAA Journal, Vol. 54, </a:t>
            </a:r>
            <a:r>
              <a:rPr lang="en-US" altLang="zh-CN" sz="2400" dirty="0" smtClean="0"/>
              <a:t>No. 9, </a:t>
            </a:r>
            <a:r>
              <a:rPr lang="en-US" altLang="zh-CN" sz="2400" dirty="0"/>
              <a:t>(2016), pp. 2721-2733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[2] </a:t>
            </a:r>
            <a:r>
              <a:rPr lang="en-US" altLang="zh-CN" sz="2400" u="sng" dirty="0" smtClean="0"/>
              <a:t>Hui Zhu</a:t>
            </a:r>
            <a:r>
              <a:rPr lang="en-US" altLang="zh-CN" sz="2400" dirty="0" smtClean="0"/>
              <a:t>, Song Fu, </a:t>
            </a:r>
            <a:r>
              <a:rPr lang="en-US" altLang="zh-CN" sz="2400" dirty="0"/>
              <a:t>"</a:t>
            </a:r>
            <a:r>
              <a:rPr lang="en-US" altLang="zh-CN" sz="2400" dirty="0" smtClean="0"/>
              <a:t>Forward </a:t>
            </a:r>
            <a:r>
              <a:rPr lang="en-US" altLang="zh-CN" sz="2400" dirty="0"/>
              <a:t>Facing Step Roughness Effect on Hypersonic Boundary Layer </a:t>
            </a:r>
            <a:r>
              <a:rPr lang="en-US" altLang="zh-CN" sz="2400" dirty="0" smtClean="0"/>
              <a:t>Flow", APCOM 2014</a:t>
            </a:r>
          </a:p>
          <a:p>
            <a:r>
              <a:rPr lang="en-US" altLang="zh-CN" sz="2400" dirty="0" smtClean="0"/>
              <a:t>[3] </a:t>
            </a:r>
            <a:r>
              <a:rPr lang="zh-CN" altLang="en-US" sz="2400" u="sng" dirty="0" smtClean="0"/>
              <a:t>朱辉</a:t>
            </a:r>
            <a:r>
              <a:rPr lang="zh-CN" altLang="en-US" sz="2400" dirty="0" smtClean="0"/>
              <a:t>，肖志祥，符松，</a:t>
            </a:r>
            <a:r>
              <a:rPr lang="zh-CN" altLang="en-US" sz="2400" dirty="0"/>
              <a:t>某先进战斗机大攻角气动性能及其控制研究，国防技术</a:t>
            </a:r>
            <a:r>
              <a:rPr lang="zh-CN" altLang="en-US" sz="2400" dirty="0" smtClean="0"/>
              <a:t>报告</a:t>
            </a:r>
            <a:r>
              <a:rPr lang="en-US" altLang="zh-CN" sz="2400" dirty="0" smtClean="0"/>
              <a:t>, 2012</a:t>
            </a:r>
            <a:endParaRPr lang="zh-CN" altLang="en-US" sz="2400" dirty="0"/>
          </a:p>
          <a:p>
            <a:r>
              <a:rPr lang="en-US" altLang="zh-CN" sz="2400" dirty="0" smtClean="0"/>
              <a:t>[4] </a:t>
            </a:r>
            <a:r>
              <a:rPr lang="en-US" altLang="zh-CN" sz="2400" u="sng" dirty="0" smtClean="0"/>
              <a:t>Hui Zhu</a:t>
            </a:r>
            <a:r>
              <a:rPr lang="en-US" altLang="zh-CN" sz="2400" dirty="0"/>
              <a:t>, Song Fu, Lei Shi, and Z. J. Wang, "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Hybrid RANS-Implicit LES Approach for the High-Order FR/CPR </a:t>
            </a:r>
            <a:r>
              <a:rPr lang="en-US" altLang="zh-CN" sz="2400" dirty="0" smtClean="0"/>
              <a:t>Method</a:t>
            </a:r>
            <a:r>
              <a:rPr lang="en-US" altLang="zh-CN" sz="2400" dirty="0"/>
              <a:t> "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54th AIAA Aerospace Sciences Meeting, 2016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[1] </a:t>
            </a:r>
            <a:r>
              <a:rPr lang="en-US" altLang="zh-CN" sz="2000" dirty="0"/>
              <a:t>Wang Z J. Adaptive high-order methods in computational fluid dynamics[M]. World Scientific, 2011.</a:t>
            </a:r>
            <a:endParaRPr lang="en-US" altLang="zh-CN" sz="2000" dirty="0" smtClean="0"/>
          </a:p>
          <a:p>
            <a:r>
              <a:rPr lang="en-US" altLang="zh-CN" sz="2000" dirty="0" smtClean="0"/>
              <a:t>[2] </a:t>
            </a:r>
            <a:r>
              <a:rPr lang="en-US" altLang="zh-CN" sz="2000" dirty="0"/>
              <a:t>Cockburn B, Shu C W. TVB </a:t>
            </a:r>
            <a:r>
              <a:rPr lang="en-US" altLang="zh-CN" sz="2000" dirty="0" err="1"/>
              <a:t>Runge-Kutta</a:t>
            </a:r>
            <a:r>
              <a:rPr lang="en-US" altLang="zh-CN" sz="2000" dirty="0"/>
              <a:t> local projection discontinuous </a:t>
            </a:r>
            <a:r>
              <a:rPr lang="en-US" altLang="zh-CN" sz="2000" dirty="0" err="1"/>
              <a:t>Galerkin</a:t>
            </a:r>
            <a:r>
              <a:rPr lang="en-US" altLang="zh-CN" sz="2000" dirty="0"/>
              <a:t> finite element method for conservation laws. II. General framework[J]. Mathematics of computation, 1989, 52(186): 411-435.</a:t>
            </a:r>
            <a:endParaRPr lang="en-US" altLang="zh-CN" sz="2000" dirty="0" smtClean="0"/>
          </a:p>
          <a:p>
            <a:r>
              <a:rPr lang="en-US" altLang="zh-CN" sz="2000" dirty="0" smtClean="0"/>
              <a:t>[3]</a:t>
            </a:r>
            <a:r>
              <a:rPr lang="en-US" altLang="zh-CN" sz="2000" dirty="0"/>
              <a:t> Liu Y, </a:t>
            </a:r>
            <a:r>
              <a:rPr lang="en-US" altLang="zh-CN" sz="2000" dirty="0" err="1"/>
              <a:t>Vinokur</a:t>
            </a:r>
            <a:r>
              <a:rPr lang="en-US" altLang="zh-CN" sz="2000" dirty="0"/>
              <a:t> M, Wang Z J. Multi-dimensional spectral difference method for unstructured </a:t>
            </a:r>
            <a:r>
              <a:rPr lang="en-US" altLang="zh-CN" sz="2000" dirty="0" smtClean="0"/>
              <a:t>grids[C], 43rd </a:t>
            </a:r>
            <a:r>
              <a:rPr lang="en-US" altLang="zh-CN" sz="2000" dirty="0"/>
              <a:t>AIAA Aerospace Sciences Meeting and Exhibit. 2005: 320.</a:t>
            </a:r>
            <a:endParaRPr lang="en-US" altLang="zh-CN" sz="2000" dirty="0" smtClean="0"/>
          </a:p>
          <a:p>
            <a:r>
              <a:rPr lang="en-US" altLang="zh-CN" sz="2000" dirty="0" smtClean="0"/>
              <a:t>[4] </a:t>
            </a:r>
            <a:r>
              <a:rPr lang="en-US" altLang="zh-CN" sz="2000" dirty="0"/>
              <a:t>Li W, Ren Y X. High‐order k‐exact WENO finite volume schemes for solving gas dynamic Euler equations on unstructured grids[J]. International Journal for Numerical Methods in Fluids, 2012, 70(6): 742-763.</a:t>
            </a:r>
            <a:endParaRPr lang="en-US" altLang="zh-CN" sz="2000" dirty="0" smtClean="0"/>
          </a:p>
          <a:p>
            <a:r>
              <a:rPr lang="en-US" altLang="zh-CN" sz="2000" dirty="0" smtClean="0"/>
              <a:t>[5]</a:t>
            </a:r>
            <a:r>
              <a:rPr lang="en-US" altLang="zh-CN" sz="2000" dirty="0"/>
              <a:t> Gottlieb S, Shu C W, </a:t>
            </a:r>
            <a:r>
              <a:rPr lang="en-US" altLang="zh-CN" sz="2000" dirty="0" err="1"/>
              <a:t>Tadmor</a:t>
            </a:r>
            <a:r>
              <a:rPr lang="en-US" altLang="zh-CN" sz="2000" dirty="0"/>
              <a:t> E. Strong stability-preserving high-order time discretization methods[J]. SIAM review, 2001, 43(1): 89-112.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1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[6] </a:t>
            </a:r>
            <a:r>
              <a:rPr lang="en-US" altLang="zh-CN" sz="2000" dirty="0"/>
              <a:t>Gao J, Li X. Numerical Simulation of the Noise from Tandem Cylinder Flow with Spectral Difference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0256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[7] </a:t>
            </a:r>
            <a:r>
              <a:rPr lang="en-US" altLang="zh-CN" sz="2000" dirty="0"/>
              <a:t>Shi L, Zhou C, Wang Z J. Adaptive RANS Solution with the High-order Correction Procedure via Reconstruction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1826.</a:t>
            </a:r>
            <a:endParaRPr lang="en-US" altLang="zh-CN" sz="2000" dirty="0" smtClean="0"/>
          </a:p>
          <a:p>
            <a:r>
              <a:rPr lang="en-US" altLang="zh-CN" sz="2000" dirty="0" smtClean="0"/>
              <a:t>[8] Li XL, Fu DX, Ma YW. </a:t>
            </a:r>
            <a:r>
              <a:rPr lang="en-US" altLang="zh-CN" sz="2000" dirty="0"/>
              <a:t>Direct numerical simulation of a spatially evolving supersonic turbulent boundary layer at Ma= 6[J]. Chinese Physics Letters, 2006, 23(6): 1519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[9] </a:t>
            </a:r>
            <a:r>
              <a:rPr lang="en-US" altLang="zh-CN" sz="2000" dirty="0" err="1"/>
              <a:t>Vermeire</a:t>
            </a:r>
            <a:r>
              <a:rPr lang="en-US" altLang="zh-CN" sz="2000" dirty="0"/>
              <a:t> B C, </a:t>
            </a:r>
            <a:r>
              <a:rPr lang="en-US" altLang="zh-CN" sz="2000" dirty="0" err="1"/>
              <a:t>Nadarajah</a:t>
            </a:r>
            <a:r>
              <a:rPr lang="en-US" altLang="zh-CN" sz="2000" dirty="0"/>
              <a:t> S, Tucker P G. Canonical test cases for high-order unstructured implicit large eddy </a:t>
            </a:r>
            <a:r>
              <a:rPr lang="en-US" altLang="zh-CN" sz="2000" dirty="0" smtClean="0"/>
              <a:t>simulation[C], 52nd </a:t>
            </a:r>
            <a:r>
              <a:rPr lang="en-US" altLang="zh-CN" sz="2000" dirty="0"/>
              <a:t>Aerospace Sciences Meeting. 2014</a:t>
            </a:r>
            <a:r>
              <a:rPr lang="en-US" altLang="zh-CN" sz="2000" dirty="0" smtClean="0"/>
              <a:t>: </a:t>
            </a:r>
            <a:r>
              <a:rPr lang="en-US" altLang="zh-CN" sz="2000" dirty="0"/>
              <a:t>0935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[10]</a:t>
            </a:r>
            <a:r>
              <a:rPr lang="en-US" altLang="zh-CN" sz="2000" dirty="0"/>
              <a:t> Li Y, Wang Z J. A priori and a posteriori evaluations of sub-grid scale models for the Burgers’ equation[J]. Computers &amp; Fluids, 2016, 139: 92-104.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[11]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Vreman</a:t>
            </a:r>
            <a:r>
              <a:rPr lang="en-US" altLang="zh-CN" sz="2000" dirty="0"/>
              <a:t> B, </a:t>
            </a:r>
            <a:r>
              <a:rPr lang="en-US" altLang="zh-CN" sz="2000" dirty="0" err="1"/>
              <a:t>Geurts</a:t>
            </a:r>
            <a:r>
              <a:rPr lang="en-US" altLang="zh-CN" sz="2000" dirty="0"/>
              <a:t> B, Kuerten H. </a:t>
            </a:r>
            <a:r>
              <a:rPr lang="en-US" altLang="zh-CN" sz="2000" dirty="0" err="1"/>
              <a:t>Realizability</a:t>
            </a:r>
            <a:r>
              <a:rPr lang="en-US" altLang="zh-CN" sz="2000" dirty="0"/>
              <a:t> conditions for the turbulent stress tensor in large-eddy simulation[J]. Journal of Fluid Mechanics, 1994, 278: 351-362.</a:t>
            </a:r>
            <a:endParaRPr lang="en-US" altLang="zh-CN" sz="2000" dirty="0" smtClean="0"/>
          </a:p>
          <a:p>
            <a:r>
              <a:rPr lang="en-US" altLang="zh-CN" sz="2000" dirty="0" smtClean="0"/>
              <a:t>[12] </a:t>
            </a:r>
            <a:r>
              <a:rPr lang="en-US" altLang="zh-CN" sz="2000" dirty="0" err="1"/>
              <a:t>Norberg</a:t>
            </a:r>
            <a:r>
              <a:rPr lang="en-US" altLang="zh-CN" sz="2000" dirty="0"/>
              <a:t> C. An experimental investigation of the flow around a circular cylinder: influence of aspect ratio[J]. Journal of Fluid Mechanics, 1994, 258: 287-316.</a:t>
            </a:r>
            <a:endParaRPr lang="en-US" altLang="zh-CN" sz="2000" dirty="0" smtClean="0"/>
          </a:p>
          <a:p>
            <a:r>
              <a:rPr lang="en-US" altLang="zh-CN" sz="2000" dirty="0" smtClean="0"/>
              <a:t>[13] </a:t>
            </a:r>
            <a:r>
              <a:rPr lang="en-US" altLang="zh-CN" sz="2000" dirty="0" err="1"/>
              <a:t>Kravchenko</a:t>
            </a:r>
            <a:r>
              <a:rPr lang="en-US" altLang="zh-CN" sz="2000" dirty="0"/>
              <a:t> A G,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Numerical studies of flow over a circular cylinder at Re D= 3900[J]. Physics of fluids, 2000, 12(2): 403-417.</a:t>
            </a:r>
            <a:endParaRPr lang="en-US" altLang="zh-CN" sz="2000" dirty="0" smtClean="0"/>
          </a:p>
          <a:p>
            <a:r>
              <a:rPr lang="en-US" altLang="zh-CN" sz="2000" dirty="0" smtClean="0"/>
              <a:t>[14] </a:t>
            </a:r>
            <a:r>
              <a:rPr lang="en-US" altLang="zh-CN" sz="2000" dirty="0"/>
              <a:t>Mittal R,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Suitability of upwind-biased finite difference schemes for large-eddy simulation of turbulent flows[J]. AIAA journal, 1997, 35(8): 1415-1417.</a:t>
            </a:r>
            <a:endParaRPr lang="en-US" altLang="zh-CN" sz="2000" dirty="0" smtClean="0"/>
          </a:p>
          <a:p>
            <a:r>
              <a:rPr lang="en-US" altLang="zh-CN" sz="2000" dirty="0" smtClean="0"/>
              <a:t>[15]</a:t>
            </a:r>
            <a:r>
              <a:rPr lang="en-US" altLang="zh-CN" sz="2000" dirty="0"/>
              <a:t> Berger M, </a:t>
            </a:r>
            <a:r>
              <a:rPr lang="en-US" altLang="zh-CN" sz="2000" dirty="0" err="1"/>
              <a:t>Aftosmis</a:t>
            </a:r>
            <a:r>
              <a:rPr lang="en-US" altLang="zh-CN" sz="2000" dirty="0"/>
              <a:t> M. Progress towards a Cartesian cut-cell method for viscous compressible flow[C]//50th AIAA Aerospace Sciences Meeting Including the New Horizons Forum and Aerospace Exposition. 2012: 1301.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16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高精度精细湍流模拟（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直接数值模拟（</a:t>
            </a:r>
            <a:r>
              <a:rPr lang="en-US" altLang="zh-CN" dirty="0" smtClean="0"/>
              <a:t>DNS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高精度有限差分</a:t>
            </a:r>
            <a:endParaRPr lang="en-US" altLang="zh-CN" dirty="0"/>
          </a:p>
          <a:p>
            <a:pPr lvl="1"/>
            <a:r>
              <a:rPr lang="en-US" altLang="zh-CN" dirty="0" smtClean="0"/>
              <a:t>Li. et. al. </a:t>
            </a:r>
            <a:r>
              <a:rPr lang="zh-CN" altLang="en-US" dirty="0" smtClean="0"/>
              <a:t>高超声速边界层</a:t>
            </a:r>
            <a:r>
              <a:rPr lang="en-US" altLang="zh-CN" dirty="0" smtClean="0"/>
              <a:t> </a:t>
            </a:r>
          </a:p>
          <a:p>
            <a:pPr lvl="1"/>
            <a:r>
              <a:rPr lang="zh-CN" altLang="en-US" dirty="0" smtClean="0"/>
              <a:t>简单外形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低雷诺数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Nagarajan</a:t>
            </a:r>
            <a:r>
              <a:rPr lang="en-US" altLang="zh-CN" dirty="0" smtClean="0"/>
              <a:t> </a:t>
            </a:r>
            <a:r>
              <a:rPr lang="zh-CN" altLang="en-US" dirty="0" smtClean="0"/>
              <a:t>紧致有限差分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Toro ADER</a:t>
            </a:r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面处理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95824"/>
            <a:ext cx="3312368" cy="27223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65" y="3904660"/>
            <a:ext cx="3542306" cy="23595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49994" y="6270839"/>
            <a:ext cx="72282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Li XL, Fu DX, Ma YW. Direct numerical simulation of a spatially evolving supersonic turbulent boundary layer at Ma= </a:t>
            </a:r>
            <a:r>
              <a:rPr lang="en-US" altLang="zh-CN" sz="1050" dirty="0" smtClean="0"/>
              <a:t>6</a:t>
            </a:r>
          </a:p>
          <a:p>
            <a:r>
              <a:rPr lang="en-US" altLang="zh-CN" sz="1050" dirty="0" err="1"/>
              <a:t>Nagarajan</a:t>
            </a:r>
            <a:r>
              <a:rPr lang="en-US" altLang="zh-CN" sz="1050" dirty="0"/>
              <a:t> S, </a:t>
            </a:r>
            <a:r>
              <a:rPr lang="en-US" altLang="zh-CN" sz="1050" dirty="0" err="1"/>
              <a:t>Lele</a:t>
            </a:r>
            <a:r>
              <a:rPr lang="en-US" altLang="zh-CN" sz="1050" dirty="0"/>
              <a:t> S K, </a:t>
            </a:r>
            <a:r>
              <a:rPr lang="en-US" altLang="zh-CN" sz="1050" dirty="0" err="1"/>
              <a:t>Ferziger</a:t>
            </a:r>
            <a:r>
              <a:rPr lang="en-US" altLang="zh-CN" sz="1050" dirty="0"/>
              <a:t> J H. A robust high-order compact method for large </a:t>
            </a:r>
            <a:r>
              <a:rPr lang="en-US" altLang="zh-CN" sz="1050" dirty="0" smtClean="0"/>
              <a:t>eddy simulation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dirty="0" err="1" smtClean="0"/>
              <a:t>Titarev</a:t>
            </a:r>
            <a:r>
              <a:rPr lang="en-US" altLang="zh-CN" sz="1050" dirty="0" smtClean="0"/>
              <a:t> </a:t>
            </a:r>
            <a:r>
              <a:rPr lang="en-US" altLang="zh-CN" sz="1050" dirty="0"/>
              <a:t>V A, Toro E F. ADER schemes for three-dimensional non-linear hyperbolic systems.</a:t>
            </a:r>
            <a:br>
              <a:rPr lang="en-US" altLang="zh-CN" sz="1050" dirty="0"/>
            </a:b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5453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[16]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Shur</a:t>
            </a:r>
            <a:r>
              <a:rPr lang="en-US" altLang="zh-CN" sz="2000" dirty="0"/>
              <a:t> M L, </a:t>
            </a:r>
            <a:r>
              <a:rPr lang="en-US" altLang="zh-CN" sz="2000" dirty="0" err="1"/>
              <a:t>Spalart</a:t>
            </a:r>
            <a:r>
              <a:rPr lang="en-US" altLang="zh-CN" sz="2000" dirty="0"/>
              <a:t> P R, Strelets M K, et al. A hybrid RANS-LES approach with delayed-DES and wall-modelled LES capabilities[J]. International Journal of Heat and Fluid Flow, 2008, 29(6): 1638-1649.</a:t>
            </a:r>
            <a:endParaRPr lang="en-US" altLang="zh-CN" sz="2000" dirty="0" smtClean="0"/>
          </a:p>
          <a:p>
            <a:r>
              <a:rPr lang="en-US" altLang="zh-CN" sz="2000" dirty="0" smtClean="0"/>
              <a:t>[17] </a:t>
            </a:r>
            <a:r>
              <a:rPr lang="en-US" altLang="zh-CN" sz="2000" dirty="0" err="1"/>
              <a:t>Lodato</a:t>
            </a:r>
            <a:r>
              <a:rPr lang="en-US" altLang="zh-CN" sz="2000" dirty="0"/>
              <a:t> G, </a:t>
            </a:r>
            <a:r>
              <a:rPr lang="en-US" altLang="zh-CN" sz="2000" dirty="0" err="1"/>
              <a:t>Castonguay</a:t>
            </a:r>
            <a:r>
              <a:rPr lang="en-US" altLang="zh-CN" sz="2000" dirty="0"/>
              <a:t> P, Jameson A. Structural wall-modeled LES using a high-order spectral difference scheme for unstructured meshes[J]. Flow, turbulence and combustion, 2014, 92(1-2): 579-606.</a:t>
            </a:r>
            <a:endParaRPr lang="en-US" altLang="zh-CN" sz="2000" dirty="0" smtClean="0"/>
          </a:p>
          <a:p>
            <a:r>
              <a:rPr lang="en-US" altLang="zh-CN" sz="2000" dirty="0" smtClean="0"/>
              <a:t>[18] </a:t>
            </a:r>
            <a:r>
              <a:rPr lang="en-US" altLang="zh-CN" sz="2000" dirty="0" err="1"/>
              <a:t>Kalitzin</a:t>
            </a:r>
            <a:r>
              <a:rPr lang="en-US" altLang="zh-CN" sz="2000" dirty="0"/>
              <a:t> G, Medic G, </a:t>
            </a:r>
            <a:r>
              <a:rPr lang="en-US" altLang="zh-CN" sz="2000" dirty="0" err="1"/>
              <a:t>Iaccarino</a:t>
            </a:r>
            <a:r>
              <a:rPr lang="en-US" altLang="zh-CN" sz="2000" dirty="0"/>
              <a:t> G, et al. Near-wall behavior of RANS turbulence models and implications for wall functions[J]. Journal of Computational Physics, 2005, 204(1): 265-291.</a:t>
            </a:r>
            <a:endParaRPr lang="en-US" altLang="zh-CN" sz="2000" dirty="0" smtClean="0"/>
          </a:p>
          <a:p>
            <a:r>
              <a:rPr lang="en-US" altLang="zh-CN" sz="2000" dirty="0" smtClean="0"/>
              <a:t>[19] </a:t>
            </a:r>
            <a:r>
              <a:rPr lang="en-US" altLang="zh-CN" sz="2000" dirty="0" err="1"/>
              <a:t>Edelmann</a:t>
            </a:r>
            <a:r>
              <a:rPr lang="en-US" altLang="zh-CN" sz="2000" dirty="0"/>
              <a:t> C A. Influence of forward-facing steps on laminar-turbulent transition[D]. University of Stuttgart, 2014.</a:t>
            </a:r>
            <a:endParaRPr lang="en-US" altLang="zh-CN" sz="2000" dirty="0" smtClean="0"/>
          </a:p>
          <a:p>
            <a:r>
              <a:rPr lang="en-US" altLang="zh-CN" sz="2000" dirty="0" smtClean="0"/>
              <a:t>[20]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Stüer</a:t>
            </a:r>
            <a:r>
              <a:rPr lang="en-US" altLang="zh-CN" sz="2000" dirty="0"/>
              <a:t> H, </a:t>
            </a:r>
            <a:r>
              <a:rPr lang="en-US" altLang="zh-CN" sz="2000" dirty="0" err="1"/>
              <a:t>Gyr</a:t>
            </a:r>
            <a:r>
              <a:rPr lang="en-US" altLang="zh-CN" sz="2000" dirty="0"/>
              <a:t> A, </a:t>
            </a:r>
            <a:r>
              <a:rPr lang="en-US" altLang="zh-CN" sz="2000" dirty="0" err="1"/>
              <a:t>Kinzelbach</a:t>
            </a:r>
            <a:r>
              <a:rPr lang="en-US" altLang="zh-CN" sz="2000" dirty="0"/>
              <a:t> W. Laminar separation on a forward facing step[J]. European Journal of Mechanics-B/Fluids, 1999, 18(4): 675-692.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[21] </a:t>
            </a:r>
            <a:r>
              <a:rPr lang="en-US" altLang="zh-CN" sz="2000" dirty="0"/>
              <a:t>Wilhelm D, </a:t>
            </a:r>
            <a:r>
              <a:rPr lang="en-US" altLang="zh-CN" sz="2000" dirty="0" err="1"/>
              <a:t>Hartel</a:t>
            </a:r>
            <a:r>
              <a:rPr lang="en-US" altLang="zh-CN" sz="2000" dirty="0"/>
              <a:t> C, </a:t>
            </a:r>
            <a:r>
              <a:rPr lang="en-US" altLang="zh-CN" sz="2000" dirty="0" err="1"/>
              <a:t>Kleiser</a:t>
            </a:r>
            <a:r>
              <a:rPr lang="en-US" altLang="zh-CN" sz="2000" dirty="0"/>
              <a:t> L. Computational analysis of the two-dimensional-three-dimensional transition in forward-facing step flow[J]. Journal of Fluid Mechanics, 2003, 489(1-27): 168.</a:t>
            </a:r>
            <a:endParaRPr lang="en-US" altLang="zh-CN" sz="2000" dirty="0" smtClean="0"/>
          </a:p>
          <a:p>
            <a:r>
              <a:rPr lang="en-US" altLang="zh-CN" sz="2000" dirty="0" smtClean="0"/>
              <a:t>[22] </a:t>
            </a:r>
            <a:r>
              <a:rPr lang="en-US" altLang="zh-CN" sz="2000" dirty="0" err="1"/>
              <a:t>Zukoski</a:t>
            </a:r>
            <a:r>
              <a:rPr lang="en-US" altLang="zh-CN" sz="2000" dirty="0"/>
              <a:t> E </a:t>
            </a:r>
            <a:r>
              <a:rPr lang="en-US" altLang="zh-CN" sz="2000" dirty="0" err="1"/>
              <a:t>E</a:t>
            </a:r>
            <a:r>
              <a:rPr lang="en-US" altLang="zh-CN" sz="2000" dirty="0"/>
              <a:t>. Turbulent boundary-layer separation in front of a forward-facing step[J]. AIAA journal, 1967, 5(10): 1746-1753.</a:t>
            </a:r>
            <a:endParaRPr lang="en-US" altLang="zh-CN" sz="2000" dirty="0" smtClean="0"/>
          </a:p>
          <a:p>
            <a:r>
              <a:rPr lang="en-US" altLang="zh-CN" sz="2000" dirty="0" smtClean="0"/>
              <a:t>[23] </a:t>
            </a:r>
            <a:r>
              <a:rPr lang="en-US" altLang="zh-CN" sz="2000" dirty="0"/>
              <a:t>Sherry M, </a:t>
            </a:r>
            <a:r>
              <a:rPr lang="en-US" altLang="zh-CN" sz="2000" dirty="0" err="1"/>
              <a:t>Jacono</a:t>
            </a:r>
            <a:r>
              <a:rPr lang="en-US" altLang="zh-CN" sz="2000" dirty="0"/>
              <a:t> D L, Sheridan J. An experimental investigation of the recirculation zone formed downstream of a forward facing step[J]. Journal of Wind Engineering and Industrial Aerodynamics, 2010, 98(12): 888-894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[24]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Domaradzki</a:t>
            </a:r>
            <a:r>
              <a:rPr lang="en-US" altLang="zh-CN" sz="2000" dirty="0"/>
              <a:t> J A, Xiao Z, </a:t>
            </a:r>
            <a:r>
              <a:rPr lang="en-US" altLang="zh-CN" sz="2000" dirty="0" err="1"/>
              <a:t>Smolarkiewicz</a:t>
            </a:r>
            <a:r>
              <a:rPr lang="en-US" altLang="zh-CN" sz="2000" dirty="0"/>
              <a:t> P K. Effective eddy viscosities in implicit large eddy simulations of turbulent flows[J]. </a:t>
            </a:r>
            <a:r>
              <a:rPr lang="en-US" altLang="zh-CN" sz="2000"/>
              <a:t>Physics of Fluids, 2003, 15(12): 3890-3893.</a:t>
            </a:r>
            <a:endParaRPr lang="en-US" altLang="zh-CN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高精度精细湍流模拟（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雷诺平均（</a:t>
            </a:r>
            <a:r>
              <a:rPr lang="en-US" altLang="zh-CN" dirty="0" smtClean="0"/>
              <a:t>RANS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脱体涡模拟（</a:t>
            </a:r>
            <a:r>
              <a:rPr lang="en-US" altLang="zh-CN" dirty="0" smtClean="0"/>
              <a:t>DES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数值刚性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技巧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“一维线搜索”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自适应网格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人工粘性</a:t>
            </a:r>
            <a:r>
              <a:rPr lang="en-US" altLang="zh-CN" dirty="0" smtClean="0"/>
              <a:t>/</a:t>
            </a:r>
            <a:r>
              <a:rPr lang="zh-CN" altLang="en-US" dirty="0" smtClean="0"/>
              <a:t>限制器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44" y="2059634"/>
            <a:ext cx="4699619" cy="4105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590" t="3210"/>
          <a:stretch/>
        </p:blipFill>
        <p:spPr>
          <a:xfrm>
            <a:off x="539552" y="4077072"/>
            <a:ext cx="3635148" cy="21713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331496"/>
            <a:ext cx="7651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Gao J, Li X. Numerical Simulation of the Noise from Tandem Cylinder Flow with Spectral Difference </a:t>
            </a:r>
            <a:r>
              <a:rPr lang="en-US" altLang="zh-CN" sz="1100" dirty="0" smtClean="0"/>
              <a:t>Method</a:t>
            </a:r>
          </a:p>
          <a:p>
            <a:r>
              <a:rPr lang="en-US" altLang="zh-CN" sz="1100" dirty="0"/>
              <a:t>Shi L, Zhou C, Wang Z J. Adaptive RANS Solution with the High-order Correction Procedure via Reconstruction Method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基于高精度通量重构的大涡模拟</a:t>
            </a:r>
            <a:endParaRPr lang="en-US" altLang="zh-CN" dirty="0" smtClean="0"/>
          </a:p>
          <a:p>
            <a:pPr lvl="1"/>
            <a:r>
              <a:rPr lang="zh-CN" altLang="en-US" dirty="0"/>
              <a:t>隐式</a:t>
            </a:r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r>
              <a:rPr lang="zh-CN" altLang="en-US" dirty="0" smtClean="0"/>
              <a:t>基于高精度隐式大涡模拟的壁面模型</a:t>
            </a:r>
            <a:endParaRPr lang="en-US" altLang="zh-CN" dirty="0" smtClean="0"/>
          </a:p>
          <a:p>
            <a:pPr lvl="1"/>
            <a:r>
              <a:rPr lang="zh-CN" altLang="en-US" dirty="0"/>
              <a:t>如何</a:t>
            </a:r>
            <a:r>
              <a:rPr lang="zh-CN" altLang="en-US" dirty="0" smtClean="0"/>
              <a:t>克服数值刚性问题？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如何避免对数区偏差？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精度通量重构方法在流动转捩问题上的应用</a:t>
            </a:r>
            <a:endParaRPr lang="en-US" altLang="zh-CN" dirty="0" smtClean="0"/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台阶转捩流动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5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2689</TotalTime>
  <Words>3187</Words>
  <Application>Microsoft Office PowerPoint</Application>
  <PresentationFormat>全屏显示(4:3)</PresentationFormat>
  <Paragraphs>589</Paragraphs>
  <Slides>61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4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5_LAST</vt:lpstr>
      <vt:lpstr>Equation</vt:lpstr>
      <vt:lpstr>基于通量重构方法的 高精度湍流模拟研究</vt:lpstr>
      <vt:lpstr>目录</vt:lpstr>
      <vt:lpstr>1.绪论</vt:lpstr>
      <vt:lpstr>从“LAST”谈起</vt:lpstr>
      <vt:lpstr>高精度数值方法</vt:lpstr>
      <vt:lpstr>高精度精细湍流模拟（1）</vt:lpstr>
      <vt:lpstr>高精度精细湍流模拟（2）</vt:lpstr>
      <vt:lpstr>研究目标</vt:lpstr>
      <vt:lpstr>2.通量重构方法</vt:lpstr>
      <vt:lpstr>通量重构方法（FR/CPR）</vt:lpstr>
      <vt:lpstr>通量重构方法（FR/CPR）</vt:lpstr>
      <vt:lpstr>数学形式</vt:lpstr>
      <vt:lpstr>粘性项的计算: BR2格式</vt:lpstr>
      <vt:lpstr>曲边网格处理</vt:lpstr>
      <vt:lpstr>计算程序MUSIC</vt:lpstr>
      <vt:lpstr>测试算例</vt:lpstr>
      <vt:lpstr>3.高精度隐式大涡模拟研究</vt:lpstr>
      <vt:lpstr>Large Eddy Simulation</vt:lpstr>
      <vt:lpstr>Smagorinsky模型的缺陷</vt:lpstr>
      <vt:lpstr>基于通量重构的隐式大涡模拟</vt:lpstr>
      <vt:lpstr>Cylinder at ReD=3900 (1)</vt:lpstr>
      <vt:lpstr>Cylinder at ReD=3900 (2)</vt:lpstr>
      <vt:lpstr>Cylinder at ReD=3900 (3)</vt:lpstr>
      <vt:lpstr>RANS vs LES</vt:lpstr>
      <vt:lpstr>Detached Eddy Simulation</vt:lpstr>
      <vt:lpstr>Wall Modelled LES</vt:lpstr>
      <vt:lpstr>新型壁面模型设计目标</vt:lpstr>
      <vt:lpstr>S-A模式的近壁代数近似</vt:lpstr>
      <vt:lpstr>Y+的计算</vt:lpstr>
      <vt:lpstr>新型壁面模型计算过程</vt:lpstr>
      <vt:lpstr>槽道湍流(1)</vt:lpstr>
      <vt:lpstr>槽道湍流(2) </vt:lpstr>
      <vt:lpstr>槽道湍流(3) </vt:lpstr>
      <vt:lpstr>槽道湍流(4) </vt:lpstr>
      <vt:lpstr>周期山算例(1)</vt:lpstr>
      <vt:lpstr>周期山算例(2)</vt:lpstr>
      <vt:lpstr>周期山算例(3)</vt:lpstr>
      <vt:lpstr>本章小结</vt:lpstr>
      <vt:lpstr>4.前台阶转捩流动研究</vt:lpstr>
      <vt:lpstr>前台阶流动</vt:lpstr>
      <vt:lpstr>文献(1)</vt:lpstr>
      <vt:lpstr>文献(2)</vt:lpstr>
      <vt:lpstr>问题与算例</vt:lpstr>
      <vt:lpstr>平均流动(1)</vt:lpstr>
      <vt:lpstr>平均流动(2)</vt:lpstr>
      <vt:lpstr>瞬时流动（1）</vt:lpstr>
      <vt:lpstr>瞬时流动（2）</vt:lpstr>
      <vt:lpstr>瞬时流动（3）</vt:lpstr>
      <vt:lpstr>频谱分析（1）</vt:lpstr>
      <vt:lpstr>频谱分析（2）</vt:lpstr>
      <vt:lpstr>本章小结</vt:lpstr>
      <vt:lpstr>5.总结与展望</vt:lpstr>
      <vt:lpstr>总结</vt:lpstr>
      <vt:lpstr>研究展望</vt:lpstr>
      <vt:lpstr>谢谢！</vt:lpstr>
      <vt:lpstr>已发表的学术成果</vt:lpstr>
      <vt:lpstr>参考文献(1)</vt:lpstr>
      <vt:lpstr>参考文献(2)</vt:lpstr>
      <vt:lpstr>参考文献(3)</vt:lpstr>
      <vt:lpstr>参考文献(4)</vt:lpstr>
      <vt:lpstr>参考文献(5)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652</cp:revision>
  <dcterms:created xsi:type="dcterms:W3CDTF">2017-02-26T06:21:04Z</dcterms:created>
  <dcterms:modified xsi:type="dcterms:W3CDTF">2017-05-17T07:25:01Z</dcterms:modified>
</cp:coreProperties>
</file>